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notesMaster+xml" PartName="/ppt/notesMasters/notesMaster1.xml"/>
  <Override ContentType="application/vnd.openxmlformats-officedocument.presentationml.handoutMaster+xml" PartName="/ppt/handoutMasters/handout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notesSlide+xml" PartName="/ppt/notesSlides/notesSlide1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handoutMasterIdLst>
    <p:handoutMasterId r:id="rId20"/>
  </p:handoutMasterIdLst>
  <p:sldIdLst>
    <p:sldId id="648" r:id="rId2"/>
    <p:sldId id="710" r:id="rId3"/>
    <p:sldId id="680" r:id="rId4"/>
    <p:sldId id="727" r:id="rId5"/>
    <p:sldId id="722" r:id="rId6"/>
    <p:sldId id="733" r:id="rId7"/>
    <p:sldId id="726" r:id="rId8"/>
    <p:sldId id="724" r:id="rId9"/>
    <p:sldId id="731" r:id="rId10"/>
    <p:sldId id="728" r:id="rId11"/>
    <p:sldId id="673" r:id="rId12"/>
    <p:sldId id="737" r:id="rId13"/>
    <p:sldId id="734" r:id="rId14"/>
    <p:sldId id="736" r:id="rId15"/>
    <p:sldId id="730" r:id="rId16"/>
    <p:sldId id="732" r:id="rId17"/>
    <p:sldId id="708" r:id="rId18"/>
  </p:sldIdLst>
  <p:sldSz cx="9144000" cy="6858000" type="screen4x3"/>
  <p:notesSz cx="6797675" cy="987425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C03D3"/>
    <a:srgbClr val="006600"/>
    <a:srgbClr val="00D05E"/>
    <a:srgbClr val="CDE0E8"/>
    <a:srgbClr val="191919"/>
    <a:srgbClr val="606060"/>
    <a:srgbClr val="FFFF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7" autoAdjust="0"/>
    <p:restoredTop sz="99886" autoAdjust="0"/>
  </p:normalViewPr>
  <p:slideViewPr>
    <p:cSldViewPr>
      <p:cViewPr varScale="1">
        <p:scale>
          <a:sx n="72" d="100"/>
          <a:sy n="72" d="100"/>
        </p:scale>
        <p:origin x="143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0F1D15-EA88-400F-81DB-1650852482C4}" type="doc">
      <dgm:prSet loTypeId="urn:microsoft.com/office/officeart/2005/8/layout/pyramid1" loCatId="pyramid" qsTypeId="urn:microsoft.com/office/officeart/2005/8/quickstyle/simple1" qsCatId="simple" csTypeId="urn:microsoft.com/office/officeart/2005/8/colors/colorful3" csCatId="colorful" phldr="1"/>
      <dgm:spPr/>
    </dgm:pt>
    <dgm:pt modelId="{69C664B3-1826-402D-9EB7-A02A42D4F444}">
      <dgm:prSet custT="1"/>
      <dgm:spPr>
        <a:solidFill>
          <a:srgbClr val="92D050"/>
        </a:solidFill>
      </dgm:spPr>
      <dgm:t>
        <a:bodyPr/>
        <a:lstStyle/>
        <a:p>
          <a:endParaRPr lang="ru-RU" sz="1800" b="1" dirty="0">
            <a:latin typeface="+mj-lt"/>
            <a:cs typeface="Times New Roman" panose="02020603050405020304" pitchFamily="18" charset="0"/>
          </a:endParaRPr>
        </a:p>
        <a:p>
          <a:endParaRPr lang="ru-RU" sz="1800" b="1" dirty="0">
            <a:latin typeface="+mj-lt"/>
            <a:cs typeface="Times New Roman" panose="02020603050405020304" pitchFamily="18" charset="0"/>
          </a:endParaRPr>
        </a:p>
        <a:p>
          <a:endParaRPr lang="ru-RU" sz="1800" b="1" dirty="0">
            <a:latin typeface="+mj-lt"/>
            <a:cs typeface="Times New Roman" panose="02020603050405020304" pitchFamily="18" charset="0"/>
          </a:endParaRPr>
        </a:p>
        <a:p>
          <a:r>
            <a:rPr lang="ru-RU" sz="1800" b="1" dirty="0">
              <a:latin typeface="+mj-lt"/>
              <a:cs typeface="Times New Roman" panose="02020603050405020304" pitchFamily="18" charset="0"/>
            </a:rPr>
            <a:t>Федеральный</a:t>
          </a:r>
          <a:endParaRPr lang="ru-RU" sz="1800" dirty="0">
            <a:latin typeface="+mj-lt"/>
          </a:endParaRPr>
        </a:p>
      </dgm:t>
    </dgm:pt>
    <dgm:pt modelId="{C40D6A4F-2AAE-4CAF-BCEC-D6D6B692157B}" type="parTrans" cxnId="{10719EF5-A880-4251-9EB0-C95579FB7F96}">
      <dgm:prSet/>
      <dgm:spPr/>
      <dgm:t>
        <a:bodyPr/>
        <a:lstStyle/>
        <a:p>
          <a:endParaRPr lang="ru-RU"/>
        </a:p>
      </dgm:t>
    </dgm:pt>
    <dgm:pt modelId="{BD32A2E8-FDF5-4F26-9E2F-25FBA18E52B4}" type="sibTrans" cxnId="{10719EF5-A880-4251-9EB0-C95579FB7F96}">
      <dgm:prSet/>
      <dgm:spPr/>
      <dgm:t>
        <a:bodyPr/>
        <a:lstStyle/>
        <a:p>
          <a:endParaRPr lang="ru-RU"/>
        </a:p>
      </dgm:t>
    </dgm:pt>
    <dgm:pt modelId="{0AC2BAC5-374A-42F7-BE1C-6E608A2F1700}">
      <dgm:prSet custT="1"/>
      <dgm:spPr>
        <a:solidFill>
          <a:srgbClr val="92D050"/>
        </a:solidFill>
      </dgm:spPr>
      <dgm:t>
        <a:bodyPr/>
        <a:lstStyle/>
        <a:p>
          <a:r>
            <a:rPr lang="ru-RU" sz="1800" b="1" dirty="0">
              <a:latin typeface="+mj-lt"/>
              <a:cs typeface="Times New Roman" panose="02020603050405020304" pitchFamily="18" charset="0"/>
            </a:rPr>
            <a:t>Уровень ОУ</a:t>
          </a:r>
        </a:p>
      </dgm:t>
    </dgm:pt>
    <dgm:pt modelId="{141A6937-1EA6-42FF-ADBB-FE203DA5A178}" type="parTrans" cxnId="{9401B816-9ACD-4146-A15F-FB9D9C6C5858}">
      <dgm:prSet/>
      <dgm:spPr/>
      <dgm:t>
        <a:bodyPr/>
        <a:lstStyle/>
        <a:p>
          <a:endParaRPr lang="ru-RU"/>
        </a:p>
      </dgm:t>
    </dgm:pt>
    <dgm:pt modelId="{6419B3A4-CC37-4469-B928-78D60445B1BA}" type="sibTrans" cxnId="{9401B816-9ACD-4146-A15F-FB9D9C6C5858}">
      <dgm:prSet/>
      <dgm:spPr/>
      <dgm:t>
        <a:bodyPr/>
        <a:lstStyle/>
        <a:p>
          <a:endParaRPr lang="ru-RU"/>
        </a:p>
      </dgm:t>
    </dgm:pt>
    <dgm:pt modelId="{9C944B29-053E-420E-86F9-C302CC076621}">
      <dgm:prSet custT="1"/>
      <dgm:spPr>
        <a:solidFill>
          <a:srgbClr val="00B050"/>
        </a:solidFill>
      </dgm:spPr>
      <dgm:t>
        <a:bodyPr/>
        <a:lstStyle/>
        <a:p>
          <a:r>
            <a:rPr lang="ru-RU" sz="1800" b="1" dirty="0">
              <a:latin typeface="+mj-lt"/>
            </a:rPr>
            <a:t>Региональный</a:t>
          </a:r>
        </a:p>
      </dgm:t>
    </dgm:pt>
    <dgm:pt modelId="{D754DDE2-0A58-4F9C-AD65-2DFDF508ED71}" type="parTrans" cxnId="{FC484106-4346-49A8-AB12-622570E3B93C}">
      <dgm:prSet/>
      <dgm:spPr/>
      <dgm:t>
        <a:bodyPr/>
        <a:lstStyle/>
        <a:p>
          <a:endParaRPr lang="ru-RU"/>
        </a:p>
      </dgm:t>
    </dgm:pt>
    <dgm:pt modelId="{617FBB04-8C7C-4D2B-9F2F-C437F0B68351}" type="sibTrans" cxnId="{FC484106-4346-49A8-AB12-622570E3B93C}">
      <dgm:prSet/>
      <dgm:spPr/>
      <dgm:t>
        <a:bodyPr/>
        <a:lstStyle/>
        <a:p>
          <a:endParaRPr lang="ru-RU"/>
        </a:p>
      </dgm:t>
    </dgm:pt>
    <dgm:pt modelId="{C7A70988-CF06-4BB8-8D85-44F97327A104}" type="pres">
      <dgm:prSet presAssocID="{740F1D15-EA88-400F-81DB-1650852482C4}" presName="Name0" presStyleCnt="0">
        <dgm:presLayoutVars>
          <dgm:dir/>
          <dgm:animLvl val="lvl"/>
          <dgm:resizeHandles val="exact"/>
        </dgm:presLayoutVars>
      </dgm:prSet>
      <dgm:spPr/>
    </dgm:pt>
    <dgm:pt modelId="{9375C4AC-5F41-4291-81B1-FBE0353ED3D9}" type="pres">
      <dgm:prSet presAssocID="{69C664B3-1826-402D-9EB7-A02A42D4F444}" presName="Name8" presStyleCnt="0"/>
      <dgm:spPr/>
    </dgm:pt>
    <dgm:pt modelId="{3E555A49-EE97-4153-B576-B06C31A599BD}" type="pres">
      <dgm:prSet presAssocID="{69C664B3-1826-402D-9EB7-A02A42D4F444}" presName="level" presStyleLbl="node1" presStyleIdx="0" presStyleCnt="3" custScaleX="105125" custLinFactNeighborX="0">
        <dgm:presLayoutVars>
          <dgm:chMax val="1"/>
          <dgm:bulletEnabled val="1"/>
        </dgm:presLayoutVars>
      </dgm:prSet>
      <dgm:spPr/>
    </dgm:pt>
    <dgm:pt modelId="{B2E4C042-3344-4618-A4A1-6B9E30C7ACBF}" type="pres">
      <dgm:prSet presAssocID="{69C664B3-1826-402D-9EB7-A02A42D4F44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9CB7E20-4F67-4597-BA8D-5A789F306092}" type="pres">
      <dgm:prSet presAssocID="{9C944B29-053E-420E-86F9-C302CC076621}" presName="Name8" presStyleCnt="0"/>
      <dgm:spPr/>
    </dgm:pt>
    <dgm:pt modelId="{3D4B5841-C1F6-4AC0-9B7B-A9955E2D1A05}" type="pres">
      <dgm:prSet presAssocID="{9C944B29-053E-420E-86F9-C302CC076621}" presName="level" presStyleLbl="node1" presStyleIdx="1" presStyleCnt="3" custScaleX="100122" custLinFactNeighborX="-112" custLinFactNeighborY="0">
        <dgm:presLayoutVars>
          <dgm:chMax val="1"/>
          <dgm:bulletEnabled val="1"/>
        </dgm:presLayoutVars>
      </dgm:prSet>
      <dgm:spPr/>
    </dgm:pt>
    <dgm:pt modelId="{D9ED7625-3912-44BF-BD0F-F04658112F59}" type="pres">
      <dgm:prSet presAssocID="{9C944B29-053E-420E-86F9-C302CC076621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E0A9BD5-18D7-42ED-B1E2-6144B05866DF}" type="pres">
      <dgm:prSet presAssocID="{0AC2BAC5-374A-42F7-BE1C-6E608A2F1700}" presName="Name8" presStyleCnt="0"/>
      <dgm:spPr/>
    </dgm:pt>
    <dgm:pt modelId="{4F552445-6631-476A-8855-7B50182D0A43}" type="pres">
      <dgm:prSet presAssocID="{0AC2BAC5-374A-42F7-BE1C-6E608A2F1700}" presName="level" presStyleLbl="node1" presStyleIdx="2" presStyleCnt="3" custScaleY="163158" custLinFactNeighborX="10526" custLinFactNeighborY="-4842">
        <dgm:presLayoutVars>
          <dgm:chMax val="1"/>
          <dgm:bulletEnabled val="1"/>
        </dgm:presLayoutVars>
      </dgm:prSet>
      <dgm:spPr/>
    </dgm:pt>
    <dgm:pt modelId="{C7CF46E9-AAFE-4235-8637-0902A4A7E5D9}" type="pres">
      <dgm:prSet presAssocID="{0AC2BAC5-374A-42F7-BE1C-6E608A2F1700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FC484106-4346-49A8-AB12-622570E3B93C}" srcId="{740F1D15-EA88-400F-81DB-1650852482C4}" destId="{9C944B29-053E-420E-86F9-C302CC076621}" srcOrd="1" destOrd="0" parTransId="{D754DDE2-0A58-4F9C-AD65-2DFDF508ED71}" sibTransId="{617FBB04-8C7C-4D2B-9F2F-C437F0B68351}"/>
    <dgm:cxn modelId="{9401B816-9ACD-4146-A15F-FB9D9C6C5858}" srcId="{740F1D15-EA88-400F-81DB-1650852482C4}" destId="{0AC2BAC5-374A-42F7-BE1C-6E608A2F1700}" srcOrd="2" destOrd="0" parTransId="{141A6937-1EA6-42FF-ADBB-FE203DA5A178}" sibTransId="{6419B3A4-CC37-4469-B928-78D60445B1BA}"/>
    <dgm:cxn modelId="{A2ADE13A-CBB6-4EFA-AD64-283BA5FD1837}" type="presOf" srcId="{0AC2BAC5-374A-42F7-BE1C-6E608A2F1700}" destId="{C7CF46E9-AAFE-4235-8637-0902A4A7E5D9}" srcOrd="1" destOrd="0" presId="urn:microsoft.com/office/officeart/2005/8/layout/pyramid1"/>
    <dgm:cxn modelId="{AC8EA749-A187-4277-94EF-98FA63EDF824}" type="presOf" srcId="{740F1D15-EA88-400F-81DB-1650852482C4}" destId="{C7A70988-CF06-4BB8-8D85-44F97327A104}" srcOrd="0" destOrd="0" presId="urn:microsoft.com/office/officeart/2005/8/layout/pyramid1"/>
    <dgm:cxn modelId="{DF97176C-7CE5-49EE-8848-2602EE63CFC1}" type="presOf" srcId="{69C664B3-1826-402D-9EB7-A02A42D4F444}" destId="{B2E4C042-3344-4618-A4A1-6B9E30C7ACBF}" srcOrd="1" destOrd="0" presId="urn:microsoft.com/office/officeart/2005/8/layout/pyramid1"/>
    <dgm:cxn modelId="{8EDC2D75-125B-41FB-9FDF-D4809B32B2A8}" type="presOf" srcId="{0AC2BAC5-374A-42F7-BE1C-6E608A2F1700}" destId="{4F552445-6631-476A-8855-7B50182D0A43}" srcOrd="0" destOrd="0" presId="urn:microsoft.com/office/officeart/2005/8/layout/pyramid1"/>
    <dgm:cxn modelId="{02583E85-4ABF-4B69-B238-7FE2971C5B95}" type="presOf" srcId="{9C944B29-053E-420E-86F9-C302CC076621}" destId="{D9ED7625-3912-44BF-BD0F-F04658112F59}" srcOrd="1" destOrd="0" presId="urn:microsoft.com/office/officeart/2005/8/layout/pyramid1"/>
    <dgm:cxn modelId="{10DD08C6-4725-41A5-BA2E-611EA0E6F8C3}" type="presOf" srcId="{69C664B3-1826-402D-9EB7-A02A42D4F444}" destId="{3E555A49-EE97-4153-B576-B06C31A599BD}" srcOrd="0" destOrd="0" presId="urn:microsoft.com/office/officeart/2005/8/layout/pyramid1"/>
    <dgm:cxn modelId="{63F474D9-DD99-419B-85C2-2DBC170EEDFB}" type="presOf" srcId="{9C944B29-053E-420E-86F9-C302CC076621}" destId="{3D4B5841-C1F6-4AC0-9B7B-A9955E2D1A05}" srcOrd="0" destOrd="0" presId="urn:microsoft.com/office/officeart/2005/8/layout/pyramid1"/>
    <dgm:cxn modelId="{10719EF5-A880-4251-9EB0-C95579FB7F96}" srcId="{740F1D15-EA88-400F-81DB-1650852482C4}" destId="{69C664B3-1826-402D-9EB7-A02A42D4F444}" srcOrd="0" destOrd="0" parTransId="{C40D6A4F-2AAE-4CAF-BCEC-D6D6B692157B}" sibTransId="{BD32A2E8-FDF5-4F26-9E2F-25FBA18E52B4}"/>
    <dgm:cxn modelId="{4F0EF46B-E29B-4319-8ECB-7DCBD5FDA2EC}" type="presParOf" srcId="{C7A70988-CF06-4BB8-8D85-44F97327A104}" destId="{9375C4AC-5F41-4291-81B1-FBE0353ED3D9}" srcOrd="0" destOrd="0" presId="urn:microsoft.com/office/officeart/2005/8/layout/pyramid1"/>
    <dgm:cxn modelId="{33416873-735D-4077-AD4E-66E746CD6C2D}" type="presParOf" srcId="{9375C4AC-5F41-4291-81B1-FBE0353ED3D9}" destId="{3E555A49-EE97-4153-B576-B06C31A599BD}" srcOrd="0" destOrd="0" presId="urn:microsoft.com/office/officeart/2005/8/layout/pyramid1"/>
    <dgm:cxn modelId="{3ACBA2C8-7493-4A98-A119-27945284F728}" type="presParOf" srcId="{9375C4AC-5F41-4291-81B1-FBE0353ED3D9}" destId="{B2E4C042-3344-4618-A4A1-6B9E30C7ACBF}" srcOrd="1" destOrd="0" presId="urn:microsoft.com/office/officeart/2005/8/layout/pyramid1"/>
    <dgm:cxn modelId="{01931B26-6286-4BF0-8EE1-0450A592314D}" type="presParOf" srcId="{C7A70988-CF06-4BB8-8D85-44F97327A104}" destId="{B9CB7E20-4F67-4597-BA8D-5A789F306092}" srcOrd="1" destOrd="0" presId="urn:microsoft.com/office/officeart/2005/8/layout/pyramid1"/>
    <dgm:cxn modelId="{0CD4B8ED-9B18-4B99-B825-143254A92517}" type="presParOf" srcId="{B9CB7E20-4F67-4597-BA8D-5A789F306092}" destId="{3D4B5841-C1F6-4AC0-9B7B-A9955E2D1A05}" srcOrd="0" destOrd="0" presId="urn:microsoft.com/office/officeart/2005/8/layout/pyramid1"/>
    <dgm:cxn modelId="{93C1AEFC-CD37-4DE5-ADB9-CD113068D29C}" type="presParOf" srcId="{B9CB7E20-4F67-4597-BA8D-5A789F306092}" destId="{D9ED7625-3912-44BF-BD0F-F04658112F59}" srcOrd="1" destOrd="0" presId="urn:microsoft.com/office/officeart/2005/8/layout/pyramid1"/>
    <dgm:cxn modelId="{DFE978B4-3BB6-4986-930A-B7493A804F34}" type="presParOf" srcId="{C7A70988-CF06-4BB8-8D85-44F97327A104}" destId="{6E0A9BD5-18D7-42ED-B1E2-6144B05866DF}" srcOrd="2" destOrd="0" presId="urn:microsoft.com/office/officeart/2005/8/layout/pyramid1"/>
    <dgm:cxn modelId="{1015128E-1DEB-414A-8A87-5AFC34C627CC}" type="presParOf" srcId="{6E0A9BD5-18D7-42ED-B1E2-6144B05866DF}" destId="{4F552445-6631-476A-8855-7B50182D0A43}" srcOrd="0" destOrd="0" presId="urn:microsoft.com/office/officeart/2005/8/layout/pyramid1"/>
    <dgm:cxn modelId="{656F2D7B-3E7E-4D41-8B94-A9BE41348CCB}" type="presParOf" srcId="{6E0A9BD5-18D7-42ED-B1E2-6144B05866DF}" destId="{C7CF46E9-AAFE-4235-8637-0902A4A7E5D9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555A49-EE97-4153-B576-B06C31A599BD}">
      <dsp:nvSpPr>
        <dsp:cNvPr id="0" name=""/>
        <dsp:cNvSpPr/>
      </dsp:nvSpPr>
      <dsp:spPr>
        <a:xfrm>
          <a:off x="1944213" y="0"/>
          <a:ext cx="1584180" cy="1487121"/>
        </a:xfrm>
        <a:prstGeom prst="trapezoid">
          <a:avLst>
            <a:gd name="adj" fmla="val 50667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latin typeface="+mj-lt"/>
            <a:cs typeface="Times New Roman" panose="02020603050405020304" pitchFamily="18" charset="0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latin typeface="+mj-lt"/>
            <a:cs typeface="Times New Roman" panose="02020603050405020304" pitchFamily="18" charset="0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latin typeface="+mj-lt"/>
            <a:cs typeface="Times New Roman" panose="02020603050405020304" pitchFamily="18" charset="0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latin typeface="+mj-lt"/>
              <a:cs typeface="Times New Roman" panose="02020603050405020304" pitchFamily="18" charset="0"/>
            </a:rPr>
            <a:t>Федеральный</a:t>
          </a:r>
          <a:endParaRPr lang="ru-RU" sz="1800" kern="1200" dirty="0">
            <a:latin typeface="+mj-lt"/>
          </a:endParaRPr>
        </a:p>
      </dsp:txBody>
      <dsp:txXfrm>
        <a:off x="1944213" y="0"/>
        <a:ext cx="1584180" cy="1487121"/>
      </dsp:txXfrm>
    </dsp:sp>
    <dsp:sp modelId="{3D4B5841-C1F6-4AC0-9B7B-A9955E2D1A05}">
      <dsp:nvSpPr>
        <dsp:cNvPr id="0" name=""/>
        <dsp:cNvSpPr/>
      </dsp:nvSpPr>
      <dsp:spPr>
        <a:xfrm>
          <a:off x="1224140" y="1487121"/>
          <a:ext cx="3017576" cy="1487121"/>
        </a:xfrm>
        <a:prstGeom prst="trapezoid">
          <a:avLst>
            <a:gd name="adj" fmla="val 50667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latin typeface="+mj-lt"/>
            </a:rPr>
            <a:t>Региональный</a:t>
          </a:r>
        </a:p>
      </dsp:txBody>
      <dsp:txXfrm>
        <a:off x="1752216" y="1487121"/>
        <a:ext cx="1961424" cy="1487121"/>
      </dsp:txXfrm>
    </dsp:sp>
    <dsp:sp modelId="{4F552445-6631-476A-8855-7B50182D0A43}">
      <dsp:nvSpPr>
        <dsp:cNvPr id="0" name=""/>
        <dsp:cNvSpPr/>
      </dsp:nvSpPr>
      <dsp:spPr>
        <a:xfrm>
          <a:off x="0" y="2902236"/>
          <a:ext cx="5472608" cy="2426357"/>
        </a:xfrm>
        <a:prstGeom prst="trapezoid">
          <a:avLst>
            <a:gd name="adj" fmla="val 50667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latin typeface="+mj-lt"/>
              <a:cs typeface="Times New Roman" panose="02020603050405020304" pitchFamily="18" charset="0"/>
            </a:rPr>
            <a:t>Уровень ОУ</a:t>
          </a:r>
        </a:p>
      </dsp:txBody>
      <dsp:txXfrm>
        <a:off x="957706" y="2902236"/>
        <a:ext cx="3557195" cy="24263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247" cy="494110"/>
          </a:xfrm>
          <a:prstGeom prst="rect">
            <a:avLst/>
          </a:prstGeom>
        </p:spPr>
        <p:txBody>
          <a:bodyPr vert="horz" lIns="91000" tIns="45500" rIns="91000" bIns="4550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826" y="1"/>
            <a:ext cx="2946246" cy="494110"/>
          </a:xfrm>
          <a:prstGeom prst="rect">
            <a:avLst/>
          </a:prstGeom>
        </p:spPr>
        <p:txBody>
          <a:bodyPr vert="horz" lIns="91000" tIns="45500" rIns="91000" bIns="4550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B4C659C-AD1A-4C4B-B6DB-487160511B57}" type="datetimeFigureOut">
              <a:rPr lang="ru-RU"/>
              <a:pPr>
                <a:defRPr/>
              </a:pPr>
              <a:t>07.02.2020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552"/>
            <a:ext cx="2946247" cy="494109"/>
          </a:xfrm>
          <a:prstGeom prst="rect">
            <a:avLst/>
          </a:prstGeom>
        </p:spPr>
        <p:txBody>
          <a:bodyPr vert="horz" lIns="91000" tIns="45500" rIns="91000" bIns="4550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826" y="9378552"/>
            <a:ext cx="2946246" cy="494109"/>
          </a:xfrm>
          <a:prstGeom prst="rect">
            <a:avLst/>
          </a:prstGeom>
        </p:spPr>
        <p:txBody>
          <a:bodyPr vert="horz" wrap="square" lIns="91000" tIns="45500" rIns="91000" bIns="455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2901F8D-3D5F-4F65-8588-771506FF2F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162626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247" cy="494110"/>
          </a:xfrm>
          <a:prstGeom prst="rect">
            <a:avLst/>
          </a:prstGeom>
        </p:spPr>
        <p:txBody>
          <a:bodyPr vert="horz" lIns="91000" tIns="45500" rIns="91000" bIns="4550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826" y="1"/>
            <a:ext cx="2946246" cy="494110"/>
          </a:xfrm>
          <a:prstGeom prst="rect">
            <a:avLst/>
          </a:prstGeom>
        </p:spPr>
        <p:txBody>
          <a:bodyPr vert="horz" lIns="91000" tIns="45500" rIns="91000" bIns="4550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FFB44CA-5AD0-4B1B-9B99-2DBD5F203D67}" type="datetimeFigureOut">
              <a:rPr lang="ru-RU"/>
              <a:pPr>
                <a:defRPr/>
              </a:pPr>
              <a:t>07.02.2020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0" tIns="45500" rIns="91000" bIns="4550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288" y="4690070"/>
            <a:ext cx="5439101" cy="4443810"/>
          </a:xfrm>
          <a:prstGeom prst="rect">
            <a:avLst/>
          </a:prstGeom>
        </p:spPr>
        <p:txBody>
          <a:bodyPr vert="horz" lIns="91000" tIns="45500" rIns="91000" bIns="4550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552"/>
            <a:ext cx="2946247" cy="494109"/>
          </a:xfrm>
          <a:prstGeom prst="rect">
            <a:avLst/>
          </a:prstGeom>
        </p:spPr>
        <p:txBody>
          <a:bodyPr vert="horz" lIns="91000" tIns="45500" rIns="91000" bIns="4550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826" y="9378552"/>
            <a:ext cx="2946246" cy="494109"/>
          </a:xfrm>
          <a:prstGeom prst="rect">
            <a:avLst/>
          </a:prstGeom>
        </p:spPr>
        <p:txBody>
          <a:bodyPr vert="horz" wrap="square" lIns="91000" tIns="45500" rIns="91000" bIns="455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021DA48-D20D-47EE-8524-F690EBDDF93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7093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/>
              <a:t>Титульный слайд</a:t>
            </a:r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1723" indent="-28057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7077" indent="-22318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8226" indent="-22318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9376" indent="-22318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88496" indent="-2231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47616" indent="-2231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06736" indent="-2231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65857" indent="-2231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B95CAD-A9BE-4549-BD63-4EF25DF4D3D3}" type="slidenum">
              <a:rPr lang="ru-RU" altLang="ru-RU" smtClean="0"/>
              <a:pPr>
                <a:spcBef>
                  <a:spcPct val="0"/>
                </a:spcBef>
              </a:pPr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69089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403544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3538955"/>
            <a:ext cx="8458200" cy="1222375"/>
          </a:xfrm>
          <a:effectLst/>
        </p:spPr>
        <p:txBody>
          <a:bodyPr anchor="t"/>
          <a:lstStyle>
            <a:lvl1pPr>
              <a:defRPr>
                <a:effectLst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2571744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159DC-14F9-49CE-8B10-CB9A5AF225AC}" type="datetime1">
              <a:rPr lang="ru-RU"/>
              <a:pPr>
                <a:defRPr/>
              </a:pPr>
              <a:t>07.02.2020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8905B-57AF-4E18-BE6B-F6D3F234AD5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67267844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6449C-A824-4933-A232-AE4ED0374C3C}" type="datetime1">
              <a:rPr lang="ru-RU"/>
              <a:pPr>
                <a:defRPr/>
              </a:pPr>
              <a:t>07.02.2020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47ABC-F4A5-41AD-8C00-28A6E21B833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4340771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6BE8D-E904-40D5-B6AF-B1E926AE9155}" type="datetime1">
              <a:rPr lang="ru-RU"/>
              <a:pPr>
                <a:defRPr/>
              </a:pPr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19162-BC75-434E-B276-576D5310009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3529719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422EC-D11B-44B2-B151-D7E16421E2C4}" type="datetime1">
              <a:rPr lang="ru-RU"/>
              <a:pPr>
                <a:defRPr/>
              </a:pPr>
              <a:t>07.02.2020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48938-04E9-4FA3-9C69-2F54959540D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8298795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FF009-196A-423D-99B5-3FEDBD2C1B35}" type="datetime1">
              <a:rPr lang="ru-RU"/>
              <a:pPr>
                <a:defRPr/>
              </a:pPr>
              <a:t>07.02.2020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BBDCB-B690-4831-8F3D-797B6DE12BB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9606729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EC07F-C6B7-44DB-91FE-3C5E4252708C}" type="datetime1">
              <a:rPr lang="ru-RU"/>
              <a:pPr>
                <a:defRPr/>
              </a:pPr>
              <a:t>07.02.2020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106A7-C5E0-4DBF-8BF5-B953F795C2E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58963054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5C7C9-C519-4500-B10A-796090DE9499}" type="datetime1">
              <a:rPr lang="ru-RU"/>
              <a:pPr>
                <a:defRPr/>
              </a:pPr>
              <a:t>07.02.2020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7FF4C-C931-4886-9C84-2DC3BF6A2C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2921016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09AFA-9590-4956-B95A-A2BEA89A36A8}" type="datetime1">
              <a:rPr lang="ru-RU"/>
              <a:pPr>
                <a:defRPr/>
              </a:pPr>
              <a:t>07.02.2020</a:t>
            </a:fld>
            <a:endParaRPr lang="ru-RU"/>
          </a:p>
        </p:txBody>
      </p:sp>
      <p:sp>
        <p:nvSpPr>
          <p:cNvPr id="4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Эффективное управление временем и ресурсами.                                                                                            </a:t>
            </a:r>
            <a:fld id="{F44DED03-ECD7-45ED-9C74-A1F76890AF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7400139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4A3F4-D734-4FAD-A280-3C7CC41F048A}" type="datetime1">
              <a:rPr lang="ru-RU"/>
              <a:pPr>
                <a:defRPr/>
              </a:pPr>
              <a:t>07.02.2020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8AFAE-44F3-4AED-99FD-8404730DEAD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47233766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A5A53-FA86-47A1-9256-5202251163DD}" type="datetime1">
              <a:rPr lang="ru-RU"/>
              <a:pPr>
                <a:defRPr/>
              </a:pPr>
              <a:t>07.02.2020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9E0CA-15EC-4658-9230-96D7C7D15C8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10576564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71BDE-BA71-47C7-981E-2F067AC6FEFF}" type="datetime1">
              <a:rPr lang="ru-RU"/>
              <a:pPr>
                <a:defRPr/>
              </a:pPr>
              <a:t>07.02.2020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63340-DF4D-4380-8DAB-F87E1FBE61E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4951708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53CA58-E24D-48F9-916C-663261E72279}" type="datetime1">
              <a:rPr lang="ru-RU"/>
              <a:pPr>
                <a:defRPr/>
              </a:pPr>
              <a:t>07.02.2020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468313" y="6477000"/>
            <a:ext cx="8523287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268EA8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C0C9FBB0-551E-4EF2-8F0E-6AEB422DC49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96" r:id="rId1"/>
    <p:sldLayoutId id="2147485597" r:id="rId2"/>
    <p:sldLayoutId id="2147485598" r:id="rId3"/>
    <p:sldLayoutId id="2147485599" r:id="rId4"/>
    <p:sldLayoutId id="2147485600" r:id="rId5"/>
    <p:sldLayoutId id="2147485601" r:id="rId6"/>
    <p:sldLayoutId id="2147485602" r:id="rId7"/>
    <p:sldLayoutId id="2147485603" r:id="rId8"/>
    <p:sldLayoutId id="2147485604" r:id="rId9"/>
    <p:sldLayoutId id="2147485605" r:id="rId10"/>
    <p:sldLayoutId id="2147485606" r:id="rId11"/>
  </p:sldLayoutIdLst>
  <p:transition spd="slow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 ?><Relationships xmlns="http://schemas.openxmlformats.org/package/2006/relationships"><Relationship Id="rId3" Target="../media/image12.jpeg" Type="http://schemas.openxmlformats.org/officeDocument/2006/relationships/image"/><Relationship Id="rId2" Target="../media/image1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57188" y="2492375"/>
            <a:ext cx="8458200" cy="194151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/>
              <a:t>Презентация бережливого проекта</a:t>
            </a:r>
            <a:br>
              <a:rPr lang="ru-RU" sz="2400" dirty="0"/>
            </a:br>
            <a:r>
              <a:rPr lang="ru-RU" sz="2400" dirty="0"/>
              <a:t>«рациональная Организация рабочего пространства методического кабинета»</a:t>
            </a:r>
          </a:p>
        </p:txBody>
      </p:sp>
      <p:sp>
        <p:nvSpPr>
          <p:cNvPr id="15363" name="TextBox 8"/>
          <p:cNvSpPr txBox="1">
            <a:spLocks noChangeArrowheads="1"/>
          </p:cNvSpPr>
          <p:nvPr/>
        </p:nvSpPr>
        <p:spPr bwMode="auto">
          <a:xfrm>
            <a:off x="357188" y="5373688"/>
            <a:ext cx="73834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>
                <a:solidFill>
                  <a:srgbClr val="595959"/>
                </a:solidFill>
              </a:rPr>
              <a:t>Директор ОГАПОУ «ЧАМТ»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 err="1">
                <a:solidFill>
                  <a:srgbClr val="595959"/>
                </a:solidFill>
              </a:rPr>
              <a:t>Бобас</a:t>
            </a:r>
            <a:r>
              <a:rPr lang="ru-RU" altLang="ru-RU" sz="1600" b="1" dirty="0">
                <a:solidFill>
                  <a:srgbClr val="595959"/>
                </a:solidFill>
              </a:rPr>
              <a:t> Елена Владимировна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7663" y="6357938"/>
            <a:ext cx="6786562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                                                                                                                                       </a:t>
            </a:r>
            <a:r>
              <a:rPr lang="ru-RU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п.Чернянка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, 2018 год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971600" y="548680"/>
            <a:ext cx="7704856" cy="1368152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Franklin Gothic Book" panose="020B0503020102020204" pitchFamily="34" charset="0"/>
                <a:cs typeface="Times New Roman" panose="02020603050405020304" pitchFamily="18" charset="0"/>
              </a:rPr>
              <a:t>                                                                    </a:t>
            </a:r>
            <a:r>
              <a:rPr lang="ru-RU" sz="1200" b="1" u="sng" dirty="0">
                <a:latin typeface="Franklin Gothic Book" panose="020B0503020102020204" pitchFamily="34" charset="0"/>
                <a:cs typeface="Times New Roman" panose="02020603050405020304" pitchFamily="18" charset="0"/>
              </a:rPr>
              <a:t>               </a:t>
            </a:r>
            <a:endParaRPr lang="ru-RU" sz="1200" b="1" dirty="0">
              <a:latin typeface="Franklin Gothic Book" panose="020B0503020102020204" pitchFamily="34" charset="0"/>
              <a:cs typeface="Times New Roman" panose="02020603050405020304" pitchFamily="18" charset="0"/>
            </a:endParaRPr>
          </a:p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Franklin Gothic Book" panose="020B0503020102020204" pitchFamily="34" charset="0"/>
                <a:cs typeface="Times New Roman" panose="02020603050405020304" pitchFamily="18" charset="0"/>
              </a:rPr>
              <a:t>                           </a:t>
            </a:r>
          </a:p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latin typeface="Franklin Gothic Book" panose="020B0503020102020204" pitchFamily="34" charset="0"/>
                <a:cs typeface="Times New Roman" panose="02020603050405020304" pitchFamily="18" charset="0"/>
              </a:rPr>
              <a:t>Департамент внутренней  и кадровой политики белгородской области</a:t>
            </a:r>
          </a:p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latin typeface="Franklin Gothic Book" panose="020B0503020102020204" pitchFamily="34" charset="0"/>
                <a:cs typeface="Times New Roman" panose="02020603050405020304" pitchFamily="18" charset="0"/>
              </a:rPr>
              <a:t>Областное государственное автономное профессиональное образовательное учреждение </a:t>
            </a:r>
          </a:p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latin typeface="Franklin Gothic Book" panose="020B0503020102020204" pitchFamily="34" charset="0"/>
                <a:cs typeface="Times New Roman" panose="02020603050405020304" pitchFamily="18" charset="0"/>
              </a:rPr>
              <a:t>«Чернянский агромеханический техникум»</a:t>
            </a:r>
          </a:p>
        </p:txBody>
      </p:sp>
      <p:sp>
        <p:nvSpPr>
          <p:cNvPr id="11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35000" y="1673225"/>
            <a:ext cx="8458200" cy="74295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/>
          </a:p>
        </p:txBody>
      </p:sp>
      <p:pic>
        <p:nvPicPr>
          <p:cNvPr id="1026" name="Picture 2" descr="http://tehnikum31.ru/img/logo_gerb.png">
            <a:extLst>
              <a:ext uri="{FF2B5EF4-FFF2-40B4-BE49-F238E27FC236}">
                <a16:creationId xmlns:a16="http://schemas.microsoft.com/office/drawing/2014/main" id="{5C044F95-B79B-4BF5-A814-2CB8B64E6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00" y="1542774"/>
            <a:ext cx="1447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 и результат проекта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948938-04E9-4FA3-9C69-2F54959540D2}" type="slidenum">
              <a:rPr lang="ru-RU" altLang="ru-RU" smtClean="0"/>
              <a:pPr>
                <a:defRPr/>
              </a:pPr>
              <a:t>10</a:t>
            </a:fld>
            <a:endParaRPr lang="ru-RU" altLang="ru-RU"/>
          </a:p>
        </p:txBody>
      </p:sp>
      <p:graphicFrame>
        <p:nvGraphicFramePr>
          <p:cNvPr id="8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04829280"/>
              </p:ext>
            </p:extLst>
          </p:nvPr>
        </p:nvGraphicFramePr>
        <p:xfrm>
          <a:off x="179512" y="1124744"/>
          <a:ext cx="8641085" cy="51049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0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20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0439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+mn-lt"/>
                        </a:rPr>
                        <a:t>Цель проекта: </a:t>
                      </a:r>
                    </a:p>
                  </a:txBody>
                  <a:tcPr marL="91439" marR="91439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</a:t>
                      </a:r>
                      <a:r>
                        <a:rPr kumimoji="0" lang="ru-RU" sz="14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28 февраля 2019 года сократить временные потери при 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anose="02020603050405020304" pitchFamily="18" charset="0"/>
                        </a:rPr>
                        <a:t>организации работы педагога в методическом кабинете на 50%, затраты на бумагу  сократить  на 22%, создать комфортные условия работы 100%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26" marB="4572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5620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+mn-lt"/>
                        </a:rPr>
                        <a:t>Способ достижения цели:</a:t>
                      </a:r>
                    </a:p>
                  </a:txBody>
                  <a:tcPr marL="91439" marR="91439" marT="45726" marB="45726" anchor="ctr"/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Оптимизация рабочего пространства методического кабинета путем создания</a:t>
                      </a:r>
                      <a:r>
                        <a:rPr kumimoji="0" lang="ru-RU" sz="14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электронной базы методической документации, рациональной организации рабочих мест педагогов, систематизации документов,  разработки стандартов по оформлению методической документации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26" marB="45726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0067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+mn-lt"/>
                        </a:rPr>
                        <a:t>Результат проекта:</a:t>
                      </a:r>
                    </a:p>
                  </a:txBody>
                  <a:tcPr marL="91439" marR="91439" marT="45726" marB="45726" anchor="ctr"/>
                </a:tc>
                <a:tc>
                  <a:txBody>
                    <a:bodyPr/>
                    <a:lstStyle/>
                    <a:p>
                      <a:pPr marL="0" lvl="1" algn="just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Время протекания процесса составляет</a:t>
                      </a:r>
                      <a:r>
                        <a:rPr kumimoji="0" lang="ru-RU" sz="14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30</a:t>
                      </a:r>
                      <a:r>
                        <a:rPr kumimoji="0"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минут, использование  бумаги  сокращается с  37 листов до 8 листов, созданы комфортные условия труда 100% педагогических работников</a:t>
                      </a:r>
                    </a:p>
                  </a:txBody>
                  <a:tcPr marL="91439" marR="91439" marT="45726" marB="45726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6537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+mn-lt"/>
                        </a:rPr>
                        <a:t>Требования к результату: </a:t>
                      </a:r>
                    </a:p>
                  </a:txBody>
                  <a:tcPr marL="91439" marR="91439" marT="45726" marB="45726" anchor="ctr"/>
                </a:tc>
                <a:tc>
                  <a:txBody>
                    <a:bodyPr/>
                    <a:lstStyle/>
                    <a:p>
                      <a:pPr marL="285750" lvl="1" indent="-285750" algn="just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Систематизированы документы в методическом  кабинете</a:t>
                      </a:r>
                    </a:p>
                    <a:p>
                      <a:pPr marL="285750" lvl="1" indent="-285750" algn="just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Создана электронная база методической документации</a:t>
                      </a:r>
                    </a:p>
                    <a:p>
                      <a:pPr marL="285750" lvl="1" indent="-285750" algn="just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1400" b="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Разработан стандарт рабочей программы</a:t>
                      </a:r>
                    </a:p>
                    <a:p>
                      <a:pPr marL="285750" lvl="1" indent="-285750" algn="just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1400" b="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Разработан стандарт  календарно-тематического планирования</a:t>
                      </a:r>
                    </a:p>
                    <a:p>
                      <a:pPr marL="285750" lvl="1" indent="-285750" algn="just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1400" b="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Разработан стандарт  рабочего места в методическом кабинете </a:t>
                      </a:r>
                      <a:endParaRPr kumimoji="0" lang="ru-RU" sz="14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1" indent="0" algn="just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kumimoji="0" lang="ru-RU" sz="14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26" marB="45726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765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+mn-lt"/>
                        </a:rPr>
                        <a:t>Пользователи результатами проекта: </a:t>
                      </a:r>
                    </a:p>
                  </a:txBody>
                  <a:tcPr marL="91439" marR="91439" marT="45726" marB="45726" anchor="ctr"/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Педагоги ПОО </a:t>
                      </a:r>
                    </a:p>
                  </a:txBody>
                  <a:tcPr marL="91439" marR="91439" marT="45726" marB="45726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3857702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9E4743-B156-4D88-BE9C-41191F5C6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30213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ru-RU" sz="3000" dirty="0"/>
              <a:t>Основные блоки работ проекта</a:t>
            </a:r>
          </a:p>
        </p:txBody>
      </p:sp>
      <p:graphicFrame>
        <p:nvGraphicFramePr>
          <p:cNvPr id="7" name="Group 181">
            <a:extLst>
              <a:ext uri="{FF2B5EF4-FFF2-40B4-BE49-F238E27FC236}">
                <a16:creationId xmlns:a16="http://schemas.microsoft.com/office/drawing/2014/main" id="{519F92A7-3D47-47AF-84B6-B702919105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1976808"/>
              </p:ext>
            </p:extLst>
          </p:nvPr>
        </p:nvGraphicFramePr>
        <p:xfrm>
          <a:off x="539552" y="1124745"/>
          <a:ext cx="8393626" cy="5257760"/>
        </p:xfrm>
        <a:graphic>
          <a:graphicData uri="http://schemas.openxmlformats.org/drawingml/2006/table">
            <a:tbl>
              <a:tblPr/>
              <a:tblGrid>
                <a:gridCol w="6190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6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71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40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54832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39994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08244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17748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25421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№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Наименование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Длительность, дней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Начало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Окончание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ru-RU" sz="1200" b="1" dirty="0"/>
                        <a:t>2018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2019 год</a:t>
                      </a:r>
                    </a:p>
                  </a:txBody>
                  <a:tcPr marL="91422" marR="91422" marT="45713" marB="45713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94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10</a:t>
                      </a: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11</a:t>
                      </a: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12</a:t>
                      </a: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01</a:t>
                      </a: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02</a:t>
                      </a: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03</a:t>
                      </a: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04</a:t>
                      </a: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Наведение порядка в методическом кабинете (5 с)</a:t>
                      </a: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50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10.12.2018 г.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28.01.2019 г.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3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Систематизация методической документации</a:t>
                      </a: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50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10.12.2018 г.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28.01.2019 г.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Перевод документов в электронный вид</a:t>
                      </a: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14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15.01.2019 г.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28.01.2019 г.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03D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3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Формирование электронных папок</a:t>
                      </a: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14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15.01.2019 г.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28.01.2019 г.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03D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3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5.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Формирование списка электронных папок</a:t>
                      </a: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14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15.01.2019 г.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28.01.2019 г.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C03D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43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6.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Проведение заседания методического совета по разработке стандартов</a:t>
                      </a: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20.01.2019 г.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20.01.2019 г.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3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7.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Разработка стандартов</a:t>
                      </a: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21.01.2019 г.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23.01.2019 г.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355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8.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Проведение заседания методического совета по принятию стандартов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25.01.2019 г.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25.01.2019 г.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894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Итого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147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7F9EA09-4E55-4A1C-B50B-51E7822091C8}"/>
              </a:ext>
            </a:extLst>
          </p:cNvPr>
          <p:cNvSpPr txBox="1"/>
          <p:nvPr/>
        </p:nvSpPr>
        <p:spPr>
          <a:xfrm>
            <a:off x="152400" y="6589712"/>
            <a:ext cx="7777163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200" i="1" baseline="30000" dirty="0">
                <a:latin typeface="+mn-lt"/>
                <a:cs typeface="Arial" charset="0"/>
              </a:rPr>
              <a:t>*</a:t>
            </a:r>
            <a:r>
              <a:rPr lang="ru-RU" sz="1200" i="1" dirty="0">
                <a:latin typeface="+mn-lt"/>
                <a:cs typeface="Arial" charset="0"/>
              </a:rPr>
              <a:t> завершенные блоки работ  закрашиваются зеленым цветом</a:t>
            </a:r>
          </a:p>
        </p:txBody>
      </p:sp>
      <p:sp>
        <p:nvSpPr>
          <p:cNvPr id="8" name="Номер слайда 3">
            <a:extLst>
              <a:ext uri="{FF2B5EF4-FFF2-40B4-BE49-F238E27FC236}">
                <a16:creationId xmlns:a16="http://schemas.microsoft.com/office/drawing/2014/main" id="{73154F3C-FED4-4E0A-A4F5-34E44E5E3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85750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58CD8442-FDA1-49AE-AE51-64315590168B}" type="slidenum">
              <a:rPr lang="ru-RU" altLang="ru-RU" b="1">
                <a:solidFill>
                  <a:srgbClr val="23263C"/>
                </a:solidFill>
                <a:latin typeface="Franklin Gothic Book" panose="020B0503020102020204" pitchFamily="34" charset="0"/>
              </a:rPr>
              <a:pPr algn="ctr" eaLnBrk="1" hangingPunct="1"/>
              <a:t>11</a:t>
            </a:fld>
            <a:endParaRPr lang="ru-RU" altLang="ru-RU" b="1">
              <a:solidFill>
                <a:srgbClr val="23263C"/>
              </a:solidFill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8B3232-0E2A-48B1-BFA5-8824D4813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/>
              <a:t>Сортировка и систематизация документации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A43457F3-64F0-4866-8386-0043FF8AA1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700808"/>
            <a:ext cx="5472608" cy="437931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177EB08-764E-4771-BAA5-E23B75388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948938-04E9-4FA3-9C69-2F54959540D2}" type="slidenum">
              <a:rPr lang="ru-RU" altLang="ru-RU" smtClean="0"/>
              <a:pPr>
                <a:defRPr/>
              </a:pPr>
              <a:t>12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4860569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3CF7575-CA7C-4956-8A42-23F9A4098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948938-04E9-4FA3-9C69-2F54959540D2}" type="slidenum">
              <a:rPr lang="ru-RU" altLang="ru-RU" smtClean="0"/>
              <a:pPr>
                <a:defRPr/>
              </a:pPr>
              <a:t>13</a:t>
            </a:fld>
            <a:endParaRPr lang="ru-RU" altLang="ru-RU"/>
          </a:p>
        </p:txBody>
      </p:sp>
      <p:pic>
        <p:nvPicPr>
          <p:cNvPr id="2049" name="Рисунок 9">
            <a:extLst>
              <a:ext uri="{FF2B5EF4-FFF2-40B4-BE49-F238E27FC236}">
                <a16:creationId xmlns:a16="http://schemas.microsoft.com/office/drawing/2014/main" id="{1C4F9F03-B66F-4AC4-9CB8-56442B71F0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420888"/>
            <a:ext cx="5184576" cy="40527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000631DB-9515-487A-8085-96A8D105F1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1840" y="1497960"/>
            <a:ext cx="734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2DD39184-2F2B-42BE-9062-5824FCC913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428" y="393879"/>
            <a:ext cx="7931465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Стандарт рабочего места</a:t>
            </a:r>
            <a:endParaRPr kumimoji="0" lang="ru-RU" altLang="ru-RU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педагога в методическом кабинете</a:t>
            </a:r>
            <a:endParaRPr kumimoji="0" lang="ru-RU" altLang="ru-RU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7AA6561-D9EF-42B7-97AC-B4CE39DC5D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1840" y="6974835"/>
            <a:ext cx="73440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694196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8DAAEF-97F8-44C7-AD11-8E7291BAB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/>
              <a:t>Разработаны стандарты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BD36B76-9E28-4877-AE4D-B2A66C38B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948938-04E9-4FA3-9C69-2F54959540D2}" type="slidenum">
              <a:rPr lang="ru-RU" altLang="ru-RU" smtClean="0"/>
              <a:pPr>
                <a:defRPr/>
              </a:pPr>
              <a:t>14</a:t>
            </a:fld>
            <a:endParaRPr lang="ru-RU" alt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7951A75-45D3-4274-9E50-0A5FF046EE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040" y="1295400"/>
            <a:ext cx="3615250" cy="5426075"/>
          </a:xfrm>
          <a:prstGeom prst="rect">
            <a:avLst/>
          </a:prstGeom>
        </p:spPr>
      </p:pic>
      <p:pic>
        <p:nvPicPr>
          <p:cNvPr id="8" name="Объект 7">
            <a:extLst>
              <a:ext uri="{FF2B5EF4-FFF2-40B4-BE49-F238E27FC236}">
                <a16:creationId xmlns:a16="http://schemas.microsoft.com/office/drawing/2014/main" id="{B63B76DA-0DAF-414C-A99C-E96B60BE6C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27583" y="1196752"/>
            <a:ext cx="4104457" cy="542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657663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57335E-AD70-4409-9DEC-DD06A36A5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5" y="427038"/>
            <a:ext cx="8686800" cy="841375"/>
          </a:xfrm>
        </p:spPr>
        <p:txBody>
          <a:bodyPr/>
          <a:lstStyle/>
          <a:p>
            <a:pPr>
              <a:defRPr/>
            </a:pPr>
            <a:r>
              <a:rPr lang="ru-RU" sz="3000" dirty="0"/>
              <a:t>Команда проекта</a:t>
            </a:r>
          </a:p>
        </p:txBody>
      </p:sp>
      <p:graphicFrame>
        <p:nvGraphicFramePr>
          <p:cNvPr id="5" name="Group 135">
            <a:extLst>
              <a:ext uri="{FF2B5EF4-FFF2-40B4-BE49-F238E27FC236}">
                <a16:creationId xmlns:a16="http://schemas.microsoft.com/office/drawing/2014/main" id="{ED3CDA7D-F4BE-450D-AE7E-FC8E9C2C4E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051376"/>
              </p:ext>
            </p:extLst>
          </p:nvPr>
        </p:nvGraphicFramePr>
        <p:xfrm>
          <a:off x="228600" y="1188336"/>
          <a:ext cx="8613775" cy="5730624"/>
        </p:xfrm>
        <a:graphic>
          <a:graphicData uri="http://schemas.openxmlformats.org/drawingml/2006/table">
            <a:tbl>
              <a:tblPr/>
              <a:tblGrid>
                <a:gridCol w="423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5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11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97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№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ФИО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Должность и основное место работы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Выполняемые в проекте работы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7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1.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Бобас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Елена Владимировна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 ОГАПОУ «Чернянский агромеханический техникум»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Куратор проекта (заказчик)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55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2.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Ситнянская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Светлана Леонидовна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Заместитель директора ОГАПОУ «Чернянский агромеханический техникум»</a:t>
                      </a:r>
                    </a:p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проекта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55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3.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Дубровина Галина Михайловна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Заведующий учебной частью ОГАПОУ «Чернянский агромеханический техникум»</a:t>
                      </a:r>
                    </a:p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Администратор проекта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01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4.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Ретизник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Елена Викторовна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Мастер производственного обучения учебной частью ОГАПОУ «Чернянский агромеханический техникум»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Оператор мониторинга проекта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08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5.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Толмачёва Нелля Михайловна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Преподаватель ОГАПОУ «Чернянский агромеханический техникум»</a:t>
                      </a:r>
                    </a:p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 рабочей группы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08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6.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Радионов Алексей  Михайлович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Преподаватель ОГАПОУ «Чернянский агромеханический техникум»</a:t>
                      </a:r>
                    </a:p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 рабочей группы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7.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Махиборода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Галина Андреевна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Преподаватель ОГАПОУ «Чернянский агромеханический техникум»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 рабочей группы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Номер слайда 3">
            <a:extLst>
              <a:ext uri="{FF2B5EF4-FFF2-40B4-BE49-F238E27FC236}">
                <a16:creationId xmlns:a16="http://schemas.microsoft.com/office/drawing/2014/main" id="{ADD6A0F4-AD3C-4742-867E-0818DD427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85750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944DBD94-74D2-41D1-8B4B-5E5741A99EBD}" type="slidenum">
              <a:rPr lang="ru-RU" altLang="ru-RU" b="1">
                <a:solidFill>
                  <a:srgbClr val="23263C"/>
                </a:solidFill>
                <a:latin typeface="Franklin Gothic Book" panose="020B0503020102020204" pitchFamily="34" charset="0"/>
              </a:rPr>
              <a:pPr algn="ctr" eaLnBrk="1" hangingPunct="1"/>
              <a:t>15</a:t>
            </a:fld>
            <a:endParaRPr lang="ru-RU" altLang="ru-RU" b="1" dirty="0">
              <a:solidFill>
                <a:srgbClr val="23263C"/>
              </a:solidFill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51690D-FE1F-4221-B078-DF3A9E342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Заседание рабочей группы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0C6FDD8-0C64-433F-8251-F766F89DD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altLang="ru-RU" dirty="0"/>
              <a:t>.                                                                                            </a:t>
            </a:r>
            <a:fld id="{F44DED03-ECD7-45ED-9C74-A1F76890AF56}" type="slidenum">
              <a:rPr lang="ru-RU" altLang="ru-RU" smtClean="0"/>
              <a:pPr>
                <a:defRPr/>
              </a:pPr>
              <a:t>16</a:t>
            </a:fld>
            <a:endParaRPr lang="ru-RU" alt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1332C7F-BC51-427E-AAFD-9B38B9A7F8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2" y="1484784"/>
            <a:ext cx="5039792" cy="32403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C3C5B04-AAC3-482A-98F1-807EC794AD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160441"/>
            <a:ext cx="4776592" cy="32403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859059401"/>
      </p:ext>
    </p:extLst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395288" y="3616325"/>
            <a:ext cx="8458200" cy="1465263"/>
          </a:xfrm>
        </p:spPr>
        <p:txBody>
          <a:bodyPr anchor="t">
            <a:noAutofit/>
          </a:bodyPr>
          <a:lstStyle/>
          <a:p>
            <a:pPr marL="137160" algn="ctr">
              <a:defRPr/>
            </a:pPr>
            <a:r>
              <a:rPr lang="ru-RU" sz="1800" dirty="0"/>
              <a:t>Руководитель проекта:</a:t>
            </a: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ru-RU" sz="1800" b="1" dirty="0" err="1">
                <a:solidFill>
                  <a:prstClr val="black"/>
                </a:solidFill>
              </a:rPr>
              <a:t>Ситнянская</a:t>
            </a:r>
            <a:r>
              <a:rPr lang="ru-RU" sz="1800" b="1" dirty="0">
                <a:solidFill>
                  <a:prstClr val="black"/>
                </a:solidFill>
              </a:rPr>
              <a:t> Светлана Леонидовна</a:t>
            </a:r>
            <a:endParaRPr lang="ru-RU" sz="1800" b="1" dirty="0">
              <a:solidFill>
                <a:srgbClr val="1C1C1C"/>
              </a:solidFill>
              <a:cs typeface="Arial" charset="0"/>
            </a:endParaRPr>
          </a:p>
          <a:p>
            <a:pPr marL="137160" algn="ctr">
              <a:defRPr/>
            </a:pPr>
            <a:r>
              <a:rPr lang="ru-RU" sz="1800" dirty="0"/>
              <a:t>тел.: </a:t>
            </a:r>
            <a:r>
              <a:rPr lang="ru-RU" sz="1800" dirty="0">
                <a:solidFill>
                  <a:prstClr val="black"/>
                </a:solidFill>
                <a:cs typeface="Arial" panose="020B0604020202020204" pitchFamily="34" charset="0"/>
              </a:rPr>
              <a:t>8(47232)5-51-03</a:t>
            </a:r>
            <a:endParaRPr lang="ru-RU" sz="1800" dirty="0"/>
          </a:p>
          <a:p>
            <a:pPr marL="137160" algn="ctr">
              <a:buClr>
                <a:srgbClr val="2DA2BF"/>
              </a:buClr>
              <a:defRPr/>
            </a:pPr>
            <a:r>
              <a:rPr lang="en-US" sz="1800" dirty="0"/>
              <a:t>e-mail</a:t>
            </a:r>
            <a:r>
              <a:rPr lang="ru-RU" sz="1800" dirty="0"/>
              <a:t>: </a:t>
            </a:r>
            <a:r>
              <a:rPr lang="en-US" sz="1800" dirty="0">
                <a:solidFill>
                  <a:srgbClr val="464646">
                    <a:shade val="75000"/>
                  </a:srgbClr>
                </a:solidFill>
              </a:rPr>
              <a:t>goupu7@mail.ru</a:t>
            </a:r>
            <a:endParaRPr lang="ru-RU" sz="1800" dirty="0">
              <a:solidFill>
                <a:srgbClr val="464646">
                  <a:shade val="75000"/>
                </a:srgbClr>
              </a:solidFill>
            </a:endParaRPr>
          </a:p>
          <a:p>
            <a:pPr marL="137160" algn="ctr">
              <a:buClr>
                <a:srgbClr val="2DA2BF"/>
              </a:buClr>
              <a:defRPr/>
            </a:pPr>
            <a:endParaRPr lang="ru-RU" sz="18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137160" algn="ctr">
              <a:buClr>
                <a:srgbClr val="2DA2BF"/>
              </a:buClr>
              <a:defRPr/>
            </a:pPr>
            <a:r>
              <a:rPr lang="ru-RU" sz="1800" dirty="0"/>
              <a:t>Администратор проекта:</a:t>
            </a:r>
          </a:p>
          <a:p>
            <a:pPr marL="137160" algn="ctr">
              <a:buClr>
                <a:srgbClr val="2DA2BF"/>
              </a:buClr>
              <a:defRPr/>
            </a:pPr>
            <a:r>
              <a:rPr lang="ru-RU" sz="1800" dirty="0"/>
              <a:t>Дубровина Галина Михайловна</a:t>
            </a:r>
          </a:p>
          <a:p>
            <a:pPr marL="137160" algn="ctr">
              <a:buClr>
                <a:srgbClr val="2DA2BF"/>
              </a:buClr>
              <a:defRPr/>
            </a:pPr>
            <a:r>
              <a:rPr lang="ru-RU" sz="1800" dirty="0"/>
              <a:t>тел.:</a:t>
            </a:r>
            <a:r>
              <a:rPr lang="en-US" sz="1800" dirty="0"/>
              <a:t>8(472</a:t>
            </a:r>
            <a:r>
              <a:rPr lang="ru-RU" sz="1800" dirty="0"/>
              <a:t>32</a:t>
            </a:r>
            <a:r>
              <a:rPr lang="en-US" sz="1800" dirty="0"/>
              <a:t>)5-</a:t>
            </a:r>
            <a:r>
              <a:rPr lang="ru-RU" sz="1800" dirty="0"/>
              <a:t>51</a:t>
            </a:r>
            <a:r>
              <a:rPr lang="en-US" sz="1800" dirty="0"/>
              <a:t>-</a:t>
            </a:r>
            <a:r>
              <a:rPr lang="ru-RU" sz="1800" dirty="0"/>
              <a:t>03</a:t>
            </a:r>
            <a:endParaRPr lang="en-US" sz="1800" dirty="0"/>
          </a:p>
          <a:p>
            <a:pPr marL="137160" algn="ctr">
              <a:buClr>
                <a:srgbClr val="2DA2BF"/>
              </a:buClr>
              <a:defRPr/>
            </a:pPr>
            <a:r>
              <a:rPr lang="en-US" sz="1800" dirty="0"/>
              <a:t>e-mail:</a:t>
            </a:r>
            <a:r>
              <a:rPr lang="en-US" sz="1800" dirty="0">
                <a:solidFill>
                  <a:srgbClr val="464646">
                    <a:shade val="75000"/>
                  </a:srgbClr>
                </a:solidFill>
              </a:rPr>
              <a:t>goupu7@mail.ru</a:t>
            </a:r>
            <a:endParaRPr lang="ru-RU" sz="1800" dirty="0">
              <a:solidFill>
                <a:srgbClr val="464646">
                  <a:shade val="75000"/>
                </a:srgbClr>
              </a:solidFill>
            </a:endParaRPr>
          </a:p>
          <a:p>
            <a:pPr marL="137160" algn="ctr">
              <a:buClr>
                <a:srgbClr val="2DA2BF"/>
              </a:buClr>
              <a:defRPr/>
            </a:pPr>
            <a:endParaRPr lang="ru-RU" sz="1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5138" y="2852738"/>
            <a:ext cx="8686800" cy="11858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/>
              <a:t>Контактные данные: </a:t>
            </a:r>
            <a:br>
              <a:rPr lang="ru-RU" dirty="0"/>
            </a:br>
            <a:endParaRPr lang="ru-RU" dirty="0"/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1508125" y="33909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7653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532813" y="6429375"/>
            <a:ext cx="458787" cy="312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C549BEE7-3999-4C4A-BFC1-0944D9114085}" type="slidenum">
              <a:rPr lang="ru-RU" altLang="ru-RU" sz="1400" b="1" smtClean="0">
                <a:solidFill>
                  <a:srgbClr val="23263C"/>
                </a:solidFill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ru-RU" altLang="ru-RU" sz="1400" b="1">
              <a:solidFill>
                <a:srgbClr val="23263C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125" y="260350"/>
            <a:ext cx="8686800" cy="838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000" dirty="0"/>
              <a:t>карточка проекта</a:t>
            </a:r>
            <a:br>
              <a:rPr lang="ru-RU" sz="3000" dirty="0"/>
            </a:br>
            <a:endParaRPr lang="ru-RU" sz="3000" dirty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643938" y="6429375"/>
            <a:ext cx="347662" cy="28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6E6EB5CD-2787-4B74-A3D4-131ABE19AA16}" type="slidenum">
              <a:rPr lang="ru-RU" altLang="ru-RU" sz="1400" b="1" smtClean="0">
                <a:solidFill>
                  <a:srgbClr val="23263C"/>
                </a:solidFill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ru-RU" altLang="ru-RU" sz="1400" b="1">
              <a:solidFill>
                <a:srgbClr val="23263C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921932"/>
              </p:ext>
            </p:extLst>
          </p:nvPr>
        </p:nvGraphicFramePr>
        <p:xfrm>
          <a:off x="251520" y="1035049"/>
          <a:ext cx="8892480" cy="5865132"/>
        </p:xfrm>
        <a:graphic>
          <a:graphicData uri="http://schemas.openxmlformats.org/drawingml/2006/table">
            <a:tbl>
              <a:tblPr/>
              <a:tblGrid>
                <a:gridCol w="4309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82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29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Общие данные: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Заказчик: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Бобас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 Е.В., директор ОГАПОУ «ЧАМТ»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Процесс: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anose="02020603050405020304" pitchFamily="18" charset="0"/>
                        </a:rPr>
                        <a:t>рациональная организация рабочего пространства методического кабинета</a:t>
                      </a: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Границы пр</a:t>
                      </a:r>
                      <a:r>
                        <a:rPr kumimoji="0" lang="ru-RU" altLang="ru-RU" sz="12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оцесса</a:t>
                      </a:r>
                      <a:r>
                        <a:rPr kumimoji="0" lang="ru-RU" altLang="ru-RU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 начало работы педагога в методическом кабинете - завершение работы педагога в методическом кабинете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Руководитель проекта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Ситнянская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 С.Л., заместитель директора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Команда проекта: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 Дубровина Г.М.,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Ретизник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 Е.В., Толмачёва Н.М., Радионов А.М.,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Махиборода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 Г.А.</a:t>
                      </a: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Обоснование: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Franklin Gothic Book" panose="020B05030201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Franklin Gothic Medium" panose="020B0603020102020204" pitchFamily="34" charset="0"/>
                        <a:buAutoNum type="arabicPeriod"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anose="02020603050405020304" pitchFamily="18" charset="0"/>
                        </a:rPr>
                        <a:t> Нерациональная организация рабочих мест педагогов в методическом кабинете;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Franklin Gothic Medium" panose="020B0603020102020204" pitchFamily="34" charset="0"/>
                        <a:buAutoNum type="arabicPeriod"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anose="02020603050405020304" pitchFamily="18" charset="0"/>
                        </a:rPr>
                        <a:t>Временные и материальные потери;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Franklin Gothic Medium" panose="020B0603020102020204" pitchFamily="34" charset="0"/>
                        <a:buAutoNum type="arabicPeriod"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anose="02020603050405020304" pitchFamily="18" charset="0"/>
                        </a:rPr>
                        <a:t>Неудовлетворённость педагогов организацией рабочего пространства методического кабинета.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Franklin Gothic Medium" panose="020B0603020102020204" pitchFamily="34" charset="0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86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Цели :  </a:t>
                      </a:r>
                      <a:r>
                        <a:rPr kumimoji="0" lang="ru-RU" alt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Times New Roman" panose="02020603050405020304" pitchFamily="18" charset="0"/>
                        </a:rPr>
                        <a:t>-сократить временные потери (50%)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Times New Roman" panose="02020603050405020304" pitchFamily="18" charset="0"/>
                        </a:rPr>
                        <a:t>              -сократить  затраты бумаги на ксерокопии (22,6%)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Times New Roman" panose="02020603050405020304" pitchFamily="18" charset="0"/>
                        </a:rPr>
                        <a:t>             - создать комфортные условия работы (100%)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Сроки реализации мероприятий проекта: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Старт проекта 10.12.2018 г.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2. Анализ текущей ситуации 10.12.2018 г. - 28.01.2019 г.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разработка текущей карты процесса 15.01.2019 г. -18.01.2019 г.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 поиск и выявление проблем 19.01.2019 г. -21.01.2019 г.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разработка целевой карты процесса 22.01.2019 г.-25.01.2019 г.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разработка «дорожной карты» реализации проекта 26.01.2019 г.-28.01.2019 г.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3. Защита карточки проекта 28.01.2019 г.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4. Внедрение улучшений: 01.02.2019 г.-</a:t>
                      </a:r>
                      <a:r>
                        <a:rPr kumimoji="0" lang="en-US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28.02.2019 г.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5. Закрытие проекта 28.02.2019 г. </a:t>
                      </a:r>
                    </a:p>
                  </a:txBody>
                  <a:tcPr marL="91434" marR="91434" marT="45738" marB="45738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423" name="TextBox 8"/>
          <p:cNvSpPr txBox="1">
            <a:spLocks noChangeArrowheads="1"/>
          </p:cNvSpPr>
          <p:nvPr/>
        </p:nvSpPr>
        <p:spPr bwMode="auto">
          <a:xfrm>
            <a:off x="314706" y="5474410"/>
            <a:ext cx="425729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ru-RU" altLang="ru-RU" sz="1200" b="1" dirty="0">
                <a:solidFill>
                  <a:schemeClr val="tx1"/>
                </a:solidFill>
              </a:rPr>
              <a:t>Эффекты:</a:t>
            </a:r>
            <a:endParaRPr lang="ru-RU" altLang="ru-RU" sz="12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1200" dirty="0">
                <a:solidFill>
                  <a:schemeClr val="tx1"/>
                </a:solidFill>
                <a:cs typeface="Times New Roman" panose="02020603050405020304" pitchFamily="18" charset="0"/>
              </a:rPr>
              <a:t>Сокращение времени поиска необходимой информации  при выполнении профессиональных функций;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1200" dirty="0">
                <a:solidFill>
                  <a:schemeClr val="tx1"/>
                </a:solidFill>
                <a:cs typeface="Times New Roman" panose="02020603050405020304" pitchFamily="18" charset="0"/>
              </a:rPr>
              <a:t>Стандарт организации рабочего пространства методического кабинета;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1200" dirty="0">
                <a:solidFill>
                  <a:schemeClr val="tx1"/>
                </a:solidFill>
                <a:cs typeface="Times New Roman" panose="02020603050405020304" pitchFamily="18" charset="0"/>
              </a:rPr>
              <a:t>Удовлетворенность педагогов организацией условий работы методического кабинета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ru-RU" altLang="ru-RU" sz="12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837065"/>
              </p:ext>
            </p:extLst>
          </p:nvPr>
        </p:nvGraphicFramePr>
        <p:xfrm>
          <a:off x="314707" y="3889594"/>
          <a:ext cx="4159751" cy="15848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5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39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07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490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000" b="1" dirty="0">
                          <a:latin typeface="+mn-lt"/>
                        </a:rPr>
                        <a:t>Наименование цели, </a:t>
                      </a:r>
                      <a:r>
                        <a:rPr lang="ru-RU" sz="1000" b="1" dirty="0" err="1">
                          <a:latin typeface="+mn-lt"/>
                        </a:rPr>
                        <a:t>ед.изм</a:t>
                      </a:r>
                      <a:endParaRPr lang="ru-RU" sz="1000" b="1" dirty="0">
                        <a:latin typeface="+mn-lt"/>
                      </a:endParaRPr>
                    </a:p>
                  </a:txBody>
                  <a:tcPr marL="91455" marR="91455" marT="45702" marB="45702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000" b="1" dirty="0">
                          <a:latin typeface="+mn-lt"/>
                        </a:rPr>
                        <a:t>Текущий показатель</a:t>
                      </a:r>
                    </a:p>
                  </a:txBody>
                  <a:tcPr marL="91455" marR="91455" marT="45702" marB="45702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000" b="1" dirty="0">
                          <a:latin typeface="+mn-lt"/>
                        </a:rPr>
                        <a:t>Целевой показатель</a:t>
                      </a:r>
                    </a:p>
                  </a:txBody>
                  <a:tcPr marL="91455" marR="91455" marT="45702" marB="4570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0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+mn-lt"/>
                        </a:rPr>
                        <a:t>Сокращение времени протекания процесса, мин</a:t>
                      </a:r>
                    </a:p>
                  </a:txBody>
                  <a:tcPr marL="91455" marR="91455" marT="45702" marB="45702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+mn-lt"/>
                        </a:rPr>
                        <a:t>60 мин</a:t>
                      </a:r>
                    </a:p>
                  </a:txBody>
                  <a:tcPr marL="91455" marR="91455" marT="45702" marB="45702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+mn-lt"/>
                        </a:rPr>
                        <a:t>30 мин</a:t>
                      </a:r>
                    </a:p>
                  </a:txBody>
                  <a:tcPr marL="91455" marR="91455" marT="45702" marB="4570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90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+mn-lt"/>
                        </a:rPr>
                        <a:t>Сокращение затраты на бумагу</a:t>
                      </a:r>
                    </a:p>
                  </a:txBody>
                  <a:tcPr marL="91455" marR="91455" marT="45702" marB="45702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+mn-lt"/>
                        </a:rPr>
                        <a:t>37 листов</a:t>
                      </a:r>
                    </a:p>
                  </a:txBody>
                  <a:tcPr marL="91455" marR="91455" marT="45702" marB="45702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+mn-lt"/>
                        </a:rPr>
                        <a:t>8 листов</a:t>
                      </a:r>
                    </a:p>
                  </a:txBody>
                  <a:tcPr marL="91455" marR="91455" marT="45702" marB="45702"/>
                </a:tc>
                <a:extLst>
                  <a:ext uri="{0D108BD9-81ED-4DB2-BD59-A6C34878D82A}">
                    <a16:rowId xmlns:a16="http://schemas.microsoft.com/office/drawing/2014/main" val="4260356877"/>
                  </a:ext>
                </a:extLst>
              </a:tr>
              <a:tr h="33490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+mn-lt"/>
                        </a:rPr>
                        <a:t>Создание комфортных условий труда</a:t>
                      </a:r>
                    </a:p>
                  </a:txBody>
                  <a:tcPr marL="91455" marR="91455" marT="45702" marB="45702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+mn-lt"/>
                        </a:rPr>
                        <a:t>30%</a:t>
                      </a:r>
                    </a:p>
                  </a:txBody>
                  <a:tcPr marL="91455" marR="91455" marT="45702" marB="45702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+mn-lt"/>
                        </a:rPr>
                        <a:t>100%</a:t>
                      </a:r>
                    </a:p>
                  </a:txBody>
                  <a:tcPr marL="91455" marR="91455" marT="45702" marB="4570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450C799-E18F-4F93-9514-44DB4344A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85750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2BE263DC-15CD-4CC0-BD7D-88E5326E7169}" type="slidenum">
              <a:rPr lang="ru-RU" altLang="ru-RU" b="1">
                <a:solidFill>
                  <a:srgbClr val="23263C"/>
                </a:solidFill>
                <a:latin typeface="Franklin Gothic Book" panose="020B0503020102020204" pitchFamily="34" charset="0"/>
              </a:rPr>
              <a:pPr algn="ctr" eaLnBrk="1" hangingPunct="1"/>
              <a:t>3</a:t>
            </a:fld>
            <a:endParaRPr lang="ru-RU" altLang="ru-RU" b="1">
              <a:solidFill>
                <a:srgbClr val="23263C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F0C7C274-B300-44D2-B905-471786A70EED}"/>
              </a:ext>
            </a:extLst>
          </p:cNvPr>
          <p:cNvSpPr txBox="1">
            <a:spLocks/>
          </p:cNvSpPr>
          <p:nvPr/>
        </p:nvSpPr>
        <p:spPr>
          <a:xfrm>
            <a:off x="304800" y="1628775"/>
            <a:ext cx="8686800" cy="693738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 algn="ctr">
              <a:defRPr/>
            </a:pPr>
            <a:endParaRPr lang="ru-RU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AC9FA5-60D9-4E31-9CD7-733D7B1F922C}"/>
              </a:ext>
            </a:extLst>
          </p:cNvPr>
          <p:cNvSpPr txBox="1"/>
          <p:nvPr/>
        </p:nvSpPr>
        <p:spPr>
          <a:xfrm>
            <a:off x="682625" y="2263775"/>
            <a:ext cx="7850188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0" eaLnBrk="1" hangingPunct="1">
              <a:buFont typeface="Franklin Gothic Medium" panose="020B0603020102020204" pitchFamily="34" charset="0"/>
              <a:buAutoNum type="arabicPeriod"/>
            </a:pPr>
            <a:r>
              <a:rPr lang="ru-RU" altLang="ru-RU" sz="2400">
                <a:latin typeface="Franklin Gothic Book" panose="020B0503020102020204" pitchFamily="34" charset="0"/>
                <a:cs typeface="Times New Roman" panose="02020603050405020304" pitchFamily="18" charset="0"/>
              </a:rPr>
              <a:t>Нерациональная организация рабочих мест педагогов в методическом кабинете;</a:t>
            </a:r>
          </a:p>
          <a:p>
            <a:pPr lvl="0" eaLnBrk="1" hangingPunct="1">
              <a:buFont typeface="Franklin Gothic Medium" panose="020B0603020102020204" pitchFamily="34" charset="0"/>
              <a:buAutoNum type="arabicPeriod"/>
            </a:pPr>
            <a:r>
              <a:rPr lang="ru-RU" altLang="ru-RU" sz="2400">
                <a:latin typeface="Franklin Gothic Book" panose="020B0503020102020204" pitchFamily="34" charset="0"/>
                <a:cs typeface="Times New Roman" panose="02020603050405020304" pitchFamily="18" charset="0"/>
              </a:rPr>
              <a:t>Временные и материальные потери;</a:t>
            </a:r>
          </a:p>
          <a:p>
            <a:pPr lvl="0" eaLnBrk="1" hangingPunct="1">
              <a:buFont typeface="Franklin Gothic Medium" panose="020B0603020102020204" pitchFamily="34" charset="0"/>
              <a:buAutoNum type="arabicPeriod"/>
            </a:pPr>
            <a:r>
              <a:rPr lang="ru-RU" altLang="ru-RU" sz="2400">
                <a:latin typeface="Franklin Gothic Book" panose="020B0503020102020204" pitchFamily="34" charset="0"/>
                <a:cs typeface="Times New Roman" panose="02020603050405020304" pitchFamily="18" charset="0"/>
              </a:rPr>
              <a:t>Неудовлетворённость педагогов организацией рабочего пространства методического кабинета.</a:t>
            </a:r>
          </a:p>
          <a:p>
            <a:pPr lvl="0" eaLnBrk="1" hangingPunct="1"/>
            <a:r>
              <a:rPr lang="ru-RU" altLang="ru-RU" sz="2400">
                <a:latin typeface="Franklin Gothic Book" panose="020B0503020102020204" pitchFamily="34" charset="0"/>
                <a:cs typeface="Times New Roman" panose="02020603050405020304" pitchFamily="18" charset="0"/>
              </a:rPr>
              <a:t> </a:t>
            </a:r>
            <a:endParaRPr lang="ru-RU" altLang="ru-RU" sz="2400" dirty="0">
              <a:latin typeface="Franklin Gothic Book" panose="020B0503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C41CC40-AFE2-4B77-AE5B-D9246F36F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438275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ru-RU" sz="2400" dirty="0"/>
              <a:t>Обоснование выбора процесса: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1BEA799F-21D3-4CE1-BBA2-0F955F149B6E}"/>
              </a:ext>
            </a:extLst>
          </p:cNvPr>
          <p:cNvSpPr txBox="1">
            <a:spLocks/>
          </p:cNvSpPr>
          <p:nvPr/>
        </p:nvSpPr>
        <p:spPr>
          <a:xfrm>
            <a:off x="457200" y="404813"/>
            <a:ext cx="8686800" cy="8382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>
              <a:defRPr/>
            </a:pPr>
            <a:r>
              <a:rPr lang="ru-RU" sz="3000" dirty="0"/>
              <a:t>Введение в предметную область</a:t>
            </a:r>
            <a:br>
              <a:rPr lang="ru-RU" sz="3000" dirty="0"/>
            </a:br>
            <a:r>
              <a:rPr lang="ru-RU" sz="3000" dirty="0"/>
              <a:t>(описание ситуации «как есть»)</a:t>
            </a:r>
            <a:br>
              <a:rPr lang="ru-RU" sz="3000" dirty="0"/>
            </a:br>
            <a:endParaRPr lang="ru-RU" sz="3000" dirty="0"/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Введение в предметную область</a:t>
            </a:r>
            <a:br>
              <a:rPr lang="ru-RU" dirty="0"/>
            </a:br>
            <a:r>
              <a:rPr lang="ru-RU" dirty="0"/>
              <a:t>(описание ситуации «как есть»)</a:t>
            </a:r>
            <a:br>
              <a:rPr lang="ru-RU" dirty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948938-04E9-4FA3-9C69-2F54959540D2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24744"/>
            <a:ext cx="8686800" cy="803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AE8CCA3-74A6-4E87-AE8A-E24820AE5E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88839"/>
            <a:ext cx="3960440" cy="36004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3B4AFB0-CF36-4261-B84B-1D6670EE8E1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988839"/>
            <a:ext cx="4104456" cy="36004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25789331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6998" y="298793"/>
            <a:ext cx="7886700" cy="3730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000" dirty="0">
                <a:solidFill>
                  <a:srgbClr val="464646"/>
                </a:solidFill>
              </a:rPr>
              <a:t>Карта текущего состояния</a:t>
            </a:r>
            <a:endParaRPr lang="ru-RU" sz="27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27038" y="1054100"/>
          <a:ext cx="8105403" cy="5131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1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7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23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146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7692"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336" marB="34336"/>
                </a:tc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Исполнитель</a:t>
                      </a:r>
                    </a:p>
                  </a:txBody>
                  <a:tcPr marL="68580" marR="68580" marT="34336" marB="34336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336" marB="34336"/>
                </a:tc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336" marB="3433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692"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336" marB="34336"/>
                </a:tc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 шага процесса</a:t>
                      </a:r>
                    </a:p>
                  </a:txBody>
                  <a:tcPr marL="68580" marR="68580" marT="34336" marB="34336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336" marB="3433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692"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336" marB="34336"/>
                </a:tc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Продолжительность</a:t>
                      </a:r>
                    </a:p>
                  </a:txBody>
                  <a:tcPr marL="68580" marR="68580" marT="34336" marB="34336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336" marB="3433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20688" y="1054100"/>
            <a:ext cx="519112" cy="123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20688" y="1177925"/>
            <a:ext cx="519112" cy="1238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20688" y="1301750"/>
            <a:ext cx="519112" cy="138113"/>
          </a:xfrm>
          <a:prstGeom prst="rect">
            <a:avLst/>
          </a:prstGeom>
          <a:solidFill>
            <a:srgbClr val="FFFF79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2" name="Пятно 2 11"/>
          <p:cNvSpPr/>
          <p:nvPr/>
        </p:nvSpPr>
        <p:spPr>
          <a:xfrm>
            <a:off x="6286375" y="1634496"/>
            <a:ext cx="517872" cy="329372"/>
          </a:xfrm>
          <a:prstGeom prst="irregularSeal2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/>
              <a:t>4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754242"/>
              </p:ext>
            </p:extLst>
          </p:nvPr>
        </p:nvGraphicFramePr>
        <p:xfrm>
          <a:off x="946930" y="2054647"/>
          <a:ext cx="7369486" cy="3090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5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6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85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5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0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65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38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846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95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453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3401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6256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93599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6868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71005"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Шаг 1</a:t>
                      </a:r>
                    </a:p>
                  </a:txBody>
                  <a:tcPr marL="68581" marR="68581" marT="34294" marB="3429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34294" marB="3429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Шаг 2</a:t>
                      </a:r>
                    </a:p>
                  </a:txBody>
                  <a:tcPr marL="68581" marR="68581" marT="34294" marB="3429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34294" marB="3429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Шаг 3</a:t>
                      </a:r>
                    </a:p>
                  </a:txBody>
                  <a:tcPr marL="68581" marR="68581" marT="34294" marB="3429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34294" marB="3429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Шаг</a:t>
                      </a:r>
                      <a:r>
                        <a:rPr lang="ru-RU" sz="11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34294" marB="3429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34294" marB="3429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Шаг 5</a:t>
                      </a:r>
                    </a:p>
                  </a:txBody>
                  <a:tcPr marL="68581" marR="68581" marT="34294" marB="3429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34294" marB="3429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Шаг 6</a:t>
                      </a:r>
                    </a:p>
                  </a:txBody>
                  <a:tcPr marL="68581" marR="68581" marT="34294" marB="3429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34294" marB="3429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Шаг 7</a:t>
                      </a:r>
                    </a:p>
                  </a:txBody>
                  <a:tcPr marL="68581" marR="68581" marT="34294" marB="3429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34294" marB="3429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6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</a:t>
                      </a:r>
                    </a:p>
                  </a:txBody>
                  <a:tcPr marL="68581" marR="68581" marT="34294" marB="3429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8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  </a:t>
                      </a:r>
                    </a:p>
                  </a:txBody>
                  <a:tcPr marL="68581" marR="68581" marT="34294" marB="3429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8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Методист</a:t>
                      </a:r>
                    </a:p>
                  </a:txBody>
                  <a:tcPr marL="68581" marR="68581" marT="34294" marB="3429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8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1.Методист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Педагог </a:t>
                      </a:r>
                      <a:r>
                        <a:rPr lang="ru-RU" sz="10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34294" marB="3429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8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 </a:t>
                      </a:r>
                    </a:p>
                    <a:p>
                      <a:pPr algn="ctr"/>
                      <a:endParaRPr lang="ru-RU" sz="10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34294" marB="3429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8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</a:t>
                      </a:r>
                    </a:p>
                    <a:p>
                      <a:pPr algn="ctr"/>
                      <a:endParaRPr lang="ru-RU" sz="10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34294" marB="3429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8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</a:t>
                      </a:r>
                    </a:p>
                  </a:txBody>
                  <a:tcPr marL="68581" marR="68581" marT="34294" marB="3429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8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Заходит в методический кабинет</a:t>
                      </a:r>
                    </a:p>
                  </a:txBody>
                  <a:tcPr marL="68581" marR="68581" marT="34294" marB="3429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2608">
                <a:tc vMerge="1">
                  <a:txBody>
                    <a:bodyPr/>
                    <a:lstStyle/>
                    <a:p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34294" marB="3429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Обращается к методисту, с целью правильного оформления документов</a:t>
                      </a:r>
                    </a:p>
                  </a:txBody>
                  <a:tcPr marL="68581" marR="68581" marT="34294" marB="3429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Ищет нужную документацию</a:t>
                      </a:r>
                    </a:p>
                  </a:txBody>
                  <a:tcPr marL="68581" marR="68581" marT="34294" marB="3429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1-ый консультирует  2-ой уточняет правильность оформления документации</a:t>
                      </a:r>
                    </a:p>
                    <a:p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34294" marB="3429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Изучает нужную документацию</a:t>
                      </a:r>
                    </a:p>
                    <a:p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34294" marB="3429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Ксерокопирует нужную документацию</a:t>
                      </a:r>
                    </a:p>
                    <a:p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34294" marB="3429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Выходит из методического кабинета</a:t>
                      </a:r>
                    </a:p>
                    <a:p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34294" marB="3429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86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сек</a:t>
                      </a:r>
                    </a:p>
                  </a:txBody>
                  <a:tcPr marL="68581" marR="68581" marT="34294" marB="3429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мин 30 сек</a:t>
                      </a:r>
                    </a:p>
                  </a:txBody>
                  <a:tcPr marL="68581" marR="68581" marT="34294" marB="3429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мин</a:t>
                      </a:r>
                    </a:p>
                  </a:txBody>
                  <a:tcPr marL="68581" marR="68581" marT="34294" marB="3429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10+10 мин</a:t>
                      </a:r>
                    </a:p>
                  </a:txBody>
                  <a:tcPr marL="68581" marR="68581" marT="34294" marB="3429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мин</a:t>
                      </a:r>
                    </a:p>
                  </a:txBody>
                  <a:tcPr marL="68581" marR="68581" marT="34294" marB="3429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мин 18 сек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34294" marB="3429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сек</a:t>
                      </a:r>
                    </a:p>
                  </a:txBody>
                  <a:tcPr marL="68581" marR="68581" marT="34294" marB="34294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023070"/>
              </p:ext>
            </p:extLst>
          </p:nvPr>
        </p:nvGraphicFramePr>
        <p:xfrm>
          <a:off x="539552" y="715790"/>
          <a:ext cx="8581970" cy="2817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81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0988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 есть: на 10.12.2018 г. -  60 </a:t>
                      </a:r>
                      <a:r>
                        <a:rPr lang="ru-RU" sz="1400" b="1" baseline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  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09" marB="3420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Пятно 2 15"/>
          <p:cNvSpPr/>
          <p:nvPr/>
        </p:nvSpPr>
        <p:spPr>
          <a:xfrm>
            <a:off x="3961867" y="1645824"/>
            <a:ext cx="517872" cy="343600"/>
          </a:xfrm>
          <a:prstGeom prst="irregularSeal2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/>
              <a:t>3</a:t>
            </a:r>
          </a:p>
        </p:txBody>
      </p:sp>
      <p:sp>
        <p:nvSpPr>
          <p:cNvPr id="17" name="Пятно 2 16"/>
          <p:cNvSpPr/>
          <p:nvPr/>
        </p:nvSpPr>
        <p:spPr>
          <a:xfrm>
            <a:off x="2974008" y="1701790"/>
            <a:ext cx="624250" cy="287634"/>
          </a:xfrm>
          <a:prstGeom prst="irregularSeal2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/>
              <a:t>2</a:t>
            </a:r>
          </a:p>
        </p:txBody>
      </p:sp>
      <p:sp>
        <p:nvSpPr>
          <p:cNvPr id="18" name="Пятно 2 17"/>
          <p:cNvSpPr/>
          <p:nvPr/>
        </p:nvSpPr>
        <p:spPr>
          <a:xfrm>
            <a:off x="2051720" y="1672407"/>
            <a:ext cx="517872" cy="382239"/>
          </a:xfrm>
          <a:prstGeom prst="irregularSeal2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/>
              <a:t>1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1677620" y="3158491"/>
            <a:ext cx="192087" cy="247650"/>
          </a:xfrm>
          <a:prstGeom prst="rightArrow">
            <a:avLst/>
          </a:prstGeom>
          <a:solidFill>
            <a:srgbClr val="D6784E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4797884" y="3127125"/>
            <a:ext cx="192087" cy="246062"/>
          </a:xfrm>
          <a:prstGeom prst="rightArrow">
            <a:avLst/>
          </a:prstGeom>
          <a:solidFill>
            <a:srgbClr val="D6784E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5917714" y="3145961"/>
            <a:ext cx="192088" cy="246062"/>
          </a:xfrm>
          <a:prstGeom prst="rightArrow">
            <a:avLst/>
          </a:prstGeom>
          <a:solidFill>
            <a:srgbClr val="D6784E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6998373" y="3138508"/>
            <a:ext cx="192087" cy="246062"/>
          </a:xfrm>
          <a:prstGeom prst="rightArrow">
            <a:avLst/>
          </a:prstGeom>
          <a:solidFill>
            <a:srgbClr val="D6784E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2687634" y="3145961"/>
            <a:ext cx="192087" cy="247650"/>
          </a:xfrm>
          <a:prstGeom prst="rightArrow">
            <a:avLst/>
          </a:prstGeom>
          <a:solidFill>
            <a:srgbClr val="D6784E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3629551" y="3158491"/>
            <a:ext cx="190500" cy="247650"/>
          </a:xfrm>
          <a:prstGeom prst="rightArrow">
            <a:avLst/>
          </a:prstGeom>
          <a:solidFill>
            <a:srgbClr val="D6784E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graphicFrame>
        <p:nvGraphicFramePr>
          <p:cNvPr id="29" name="Таблица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444689"/>
              </p:ext>
            </p:extLst>
          </p:nvPr>
        </p:nvGraphicFramePr>
        <p:xfrm>
          <a:off x="107504" y="5235476"/>
          <a:ext cx="8861425" cy="2043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97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7345">
                <a:tc gridSpan="2"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потерь/проблем</a:t>
                      </a:r>
                    </a:p>
                  </a:txBody>
                  <a:tcPr marL="68588" marR="68588" marT="34322" marB="343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345"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r>
                        <a:rPr lang="ru-RU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8" marR="68588" marT="34322" marB="343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Потеря времени</a:t>
                      </a:r>
                      <a:r>
                        <a:rPr lang="ru-RU" sz="9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 обращении к методисту (нет электронной базы)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8" marR="68588" marT="34322" marB="343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345"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r>
                        <a:rPr lang="ru-RU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8" marR="68588" marT="34322" marB="343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Потеря времени при поиске нужной документации (документация не систематизирована)</a:t>
                      </a:r>
                    </a:p>
                  </a:txBody>
                  <a:tcPr marL="68588" marR="68588" marT="34322" marB="343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970"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r>
                        <a:rPr lang="ru-RU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8" marR="68588" marT="34322" marB="343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r>
                        <a:rPr lang="ru-RU" sz="9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Потеря времени при консультировании  (много времени уходит, т к нет стандартов) 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8" marR="68588" marT="34322" marB="343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297"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r>
                        <a:rPr lang="ru-RU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8" marR="68588" marT="34322" marB="343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Потеря времени на ксерокопирование (документы на бумажных носителях) </a:t>
                      </a:r>
                    </a:p>
                    <a:p>
                      <a:pPr>
                        <a:lnSpc>
                          <a:spcPts val="800"/>
                        </a:lnSpc>
                      </a:pP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800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Материальные затраты (бумага, краска для ксерокса)</a:t>
                      </a:r>
                    </a:p>
                  </a:txBody>
                  <a:tcPr marL="68588" marR="68588" marT="34322" marB="343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751">
                <a:tc gridSpan="2"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ВПП (время протекания процесса) </a:t>
                      </a: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мин</a:t>
                      </a:r>
                    </a:p>
                    <a:p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              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8" marR="68588" marT="34322" marB="3432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751">
                <a:tc gridSpan="2">
                  <a:txBody>
                    <a:bodyPr/>
                    <a:lstStyle/>
                    <a:p>
                      <a:endParaRPr lang="ru-RU" sz="11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8" marR="68588" marT="34322" marB="3432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71FD9F-2444-4ABB-A11B-6CD627A8E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464646"/>
                </a:solidFill>
              </a:rPr>
              <a:t>Карта текущего состояния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B7D41A4-8F0B-4BF6-BE96-2471092F1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948938-04E9-4FA3-9C69-2F54959540D2}" type="slidenum">
              <a:rPr lang="ru-RU" altLang="ru-RU" smtClean="0"/>
              <a:pPr>
                <a:defRPr/>
              </a:pPr>
              <a:t>6</a:t>
            </a:fld>
            <a:endParaRPr lang="ru-RU" altLang="ru-RU"/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id="{97CD72E9-B20A-41D4-9195-6FAF13F125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817893"/>
            <a:ext cx="8686800" cy="3998502"/>
          </a:xfrm>
        </p:spPr>
      </p:pic>
    </p:spTree>
    <p:extLst>
      <p:ext uri="{BB962C8B-B14F-4D97-AF65-F5344CB8AC3E}">
        <p14:creationId xmlns:p14="http://schemas.microsoft.com/office/powerpoint/2010/main" val="1027254638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177" y="332656"/>
            <a:ext cx="8686800" cy="115212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300" b="1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Arial" charset="0"/>
              </a:rPr>
              <a:t>Введение в предметную область</a:t>
            </a:r>
            <a:br>
              <a:rPr lang="ru-RU" sz="3300" b="1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Arial" charset="0"/>
              </a:rPr>
            </a:br>
            <a:r>
              <a:rPr lang="ru-RU" sz="3300" b="1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Arial" charset="0"/>
              </a:rPr>
              <a:t>(описание ситуации «как есть»)</a:t>
            </a:r>
            <a:br>
              <a:rPr lang="ru-RU" sz="3300" b="1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Arial" charset="0"/>
              </a:rPr>
            </a:br>
            <a:br>
              <a:rPr lang="ru-RU" sz="3300" cap="none" dirty="0">
                <a:solidFill>
                  <a:prstClr val="black"/>
                </a:solidFill>
                <a:latin typeface="Arial" charset="0"/>
                <a:ea typeface="+mn-ea"/>
                <a:cs typeface="Arial" charset="0"/>
              </a:rPr>
            </a:br>
            <a:r>
              <a:rPr lang="ru-RU" sz="2400" dirty="0">
                <a:solidFill>
                  <a:srgbClr val="464646"/>
                </a:solidFill>
              </a:rPr>
              <a:t>Пирамида проблем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2518075"/>
              </p:ext>
            </p:extLst>
          </p:nvPr>
        </p:nvGraphicFramePr>
        <p:xfrm>
          <a:off x="899592" y="1196752"/>
          <a:ext cx="547260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48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52C16D0-61C4-4C32-85A3-E4D5F3C8DE43}" type="slidenum">
              <a:rPr lang="ru-RU" altLang="ru-RU" sz="1400" smtClean="0">
                <a:solidFill>
                  <a:srgbClr val="268EA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ru-RU" altLang="ru-RU" sz="1400">
              <a:solidFill>
                <a:srgbClr val="268EA8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103445" y="4365104"/>
            <a:ext cx="3313113" cy="180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eaLnBrk="1" fontAlgn="t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050" dirty="0">
                <a:solidFill>
                  <a:schemeClr val="tx1"/>
                </a:solidFill>
                <a:cs typeface="Times New Roman" panose="02020603050405020304" pitchFamily="18" charset="0"/>
              </a:rPr>
              <a:t>Отсутствие электронной базы методической документации</a:t>
            </a:r>
          </a:p>
          <a:p>
            <a:pPr marL="228600" indent="-228600" eaLnBrk="1" fontAlgn="t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050" dirty="0">
                <a:solidFill>
                  <a:schemeClr val="tx1"/>
                </a:solidFill>
                <a:cs typeface="Times New Roman" panose="02020603050405020304" pitchFamily="18" charset="0"/>
              </a:rPr>
              <a:t>Документация не систематизирована</a:t>
            </a:r>
          </a:p>
          <a:p>
            <a:pPr marL="228600" indent="-228600" eaLnBrk="1" fontAlgn="t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050" dirty="0">
                <a:solidFill>
                  <a:schemeClr val="tx1"/>
                </a:solidFill>
                <a:cs typeface="Times New Roman" panose="02020603050405020304" pitchFamily="18" charset="0"/>
              </a:rPr>
              <a:t>Отсутствие стандартов оформления методической документации </a:t>
            </a:r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788" y="673100"/>
            <a:ext cx="7886700" cy="3730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/>
              <a:t>Карта целевого состояния</a:t>
            </a:r>
            <a:endParaRPr lang="ru-RU" sz="27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58788" y="1340768"/>
          <a:ext cx="7926387" cy="6809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93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4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3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08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7799">
                <a:tc rowSpan="2"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3" marB="34293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Исполнитель</a:t>
                      </a:r>
                    </a:p>
                  </a:txBody>
                  <a:tcPr marL="68580" marR="68580" marT="34293" marB="34293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289">
                <a:tc vMerge="1"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3" marB="34293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3" marB="34293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:a16="http://schemas.microsoft.com/office/drawing/2014/main" val="2349863587"/>
                  </a:ext>
                </a:extLst>
              </a:tr>
              <a:tr h="224315"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 шага процесса</a:t>
                      </a:r>
                    </a:p>
                  </a:txBody>
                  <a:tcPr marL="68580" marR="68580" marT="34293" marB="34293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Доработ</a:t>
                      </a:r>
                      <a:r>
                        <a:rPr lang="ru-RU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315"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3" marB="34293"/>
                </a:tc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Продолжительность</a:t>
                      </a:r>
                    </a:p>
                  </a:txBody>
                  <a:tcPr marL="68580" marR="68580" marT="34293" marB="34293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3" marB="3429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20688" y="1382713"/>
            <a:ext cx="519112" cy="123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0688" y="1508125"/>
            <a:ext cx="519112" cy="1238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0688" y="1611313"/>
            <a:ext cx="519112" cy="161925"/>
          </a:xfrm>
          <a:prstGeom prst="rect">
            <a:avLst/>
          </a:prstGeom>
          <a:solidFill>
            <a:srgbClr val="FFFF79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srgbClr val="000000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135960"/>
              </p:ext>
            </p:extLst>
          </p:nvPr>
        </p:nvGraphicFramePr>
        <p:xfrm>
          <a:off x="1387745" y="2321428"/>
          <a:ext cx="6883226" cy="2724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8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6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7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79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74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03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0668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36251"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Шаг 1</a:t>
                      </a:r>
                    </a:p>
                  </a:txBody>
                  <a:tcPr marL="68585" marR="68585" marT="34297" marB="34297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34297" marB="34297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Шаг 2</a:t>
                      </a:r>
                    </a:p>
                  </a:txBody>
                  <a:tcPr marL="68585" marR="68585" marT="34297" marB="34297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34297" marB="34297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Шаг 4</a:t>
                      </a:r>
                    </a:p>
                  </a:txBody>
                  <a:tcPr marL="68585" marR="68585" marT="34297" marB="34297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34297" marB="34297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Шаг</a:t>
                      </a:r>
                      <a:r>
                        <a:rPr lang="ru-RU" sz="11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34297" marB="34297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34297" marB="34297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Шаг 6</a:t>
                      </a:r>
                    </a:p>
                  </a:txBody>
                  <a:tcPr marL="68585" marR="68585" marT="34297" marB="34297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34297" marB="34297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Шаг 7</a:t>
                      </a:r>
                    </a:p>
                  </a:txBody>
                  <a:tcPr marL="68585" marR="68585" marT="34297" marB="34297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</a:t>
                      </a:r>
                      <a:endParaRPr lang="ru-RU" sz="10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34297" marB="34297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8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</a:t>
                      </a:r>
                    </a:p>
                  </a:txBody>
                  <a:tcPr marL="68585" marR="68585" marT="34297" marB="34297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8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Методист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Педагог</a:t>
                      </a:r>
                      <a:r>
                        <a:rPr lang="ru-RU" sz="1000" b="0" 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0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34297" marB="34297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8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34297" marB="34297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8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</a:t>
                      </a:r>
                    </a:p>
                    <a:p>
                      <a:pPr algn="ctr"/>
                      <a:endParaRPr lang="ru-RU" sz="10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34297" marB="34297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8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</a:t>
                      </a:r>
                    </a:p>
                    <a:p>
                      <a:pPr algn="ctr"/>
                      <a:endParaRPr lang="ru-RU" sz="10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34297" marB="34297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7512">
                <a:tc>
                  <a:txBody>
                    <a:bodyPr/>
                    <a:lstStyle/>
                    <a:p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Заходит в методический кабинет</a:t>
                      </a:r>
                    </a:p>
                  </a:txBody>
                  <a:tcPr marL="68585" marR="68585" marT="34297" marB="34297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Ищет нужную документацию в электронном виде</a:t>
                      </a:r>
                    </a:p>
                  </a:txBody>
                  <a:tcPr marL="68585" marR="68585" marT="34297" marB="34297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Методист консультирует педагога</a:t>
                      </a:r>
                    </a:p>
                    <a:p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34297" marB="34297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Изучает нужную документацию</a:t>
                      </a:r>
                    </a:p>
                  </a:txBody>
                  <a:tcPr marL="68585" marR="68585" marT="34297" marB="34297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Копирует нужную документацию из электронной базы</a:t>
                      </a:r>
                    </a:p>
                  </a:txBody>
                  <a:tcPr marL="68585" marR="68585" marT="34297" marB="34297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Выходит из методического кабинета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34297" marB="34297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877">
                <a:tc>
                  <a:txBody>
                    <a:bodyPr/>
                    <a:lstStyle/>
                    <a:p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сек</a:t>
                      </a:r>
                    </a:p>
                  </a:txBody>
                  <a:tcPr marL="68585" marR="68585" marT="34297" marB="34297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мин 30 сек</a:t>
                      </a:r>
                    </a:p>
                  </a:txBody>
                  <a:tcPr marL="68585" marR="68585" marT="34297" marB="34297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4+ 4 мин</a:t>
                      </a:r>
                    </a:p>
                  </a:txBody>
                  <a:tcPr marL="68585" marR="68585" marT="34297" marB="34297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мин</a:t>
                      </a:r>
                    </a:p>
                  </a:txBody>
                  <a:tcPr marL="68585" marR="68585" marT="34297" marB="34297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сек</a:t>
                      </a:r>
                    </a:p>
                  </a:txBody>
                  <a:tcPr marL="68585" marR="68585" marT="34297" marB="34297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сек</a:t>
                      </a:r>
                    </a:p>
                  </a:txBody>
                  <a:tcPr marL="68585" marR="68585" marT="34297" marB="34297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062974"/>
              </p:ext>
            </p:extLst>
          </p:nvPr>
        </p:nvGraphicFramePr>
        <p:xfrm>
          <a:off x="372108" y="1963448"/>
          <a:ext cx="8399784" cy="2825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99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2575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 будет: на 28.02.2019 г. - 30 минут</a:t>
                      </a:r>
                    </a:p>
                  </a:txBody>
                  <a:tcPr marL="68580" marR="68580" marT="34402" marB="3440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Стрелка вправо 6"/>
          <p:cNvSpPr/>
          <p:nvPr/>
        </p:nvSpPr>
        <p:spPr>
          <a:xfrm>
            <a:off x="2313158" y="3238154"/>
            <a:ext cx="192087" cy="247650"/>
          </a:xfrm>
          <a:prstGeom prst="rightArrow">
            <a:avLst/>
          </a:prstGeom>
          <a:solidFill>
            <a:srgbClr val="D6784E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5654186" y="3224704"/>
            <a:ext cx="192087" cy="247650"/>
          </a:xfrm>
          <a:prstGeom prst="rightArrow">
            <a:avLst/>
          </a:prstGeom>
          <a:solidFill>
            <a:srgbClr val="D6784E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6868122" y="3248701"/>
            <a:ext cx="190500" cy="246063"/>
          </a:xfrm>
          <a:prstGeom prst="rightArrow">
            <a:avLst/>
          </a:prstGeom>
          <a:solidFill>
            <a:srgbClr val="D6784E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7" name="Стрелка вправо 26"/>
          <p:cNvSpPr/>
          <p:nvPr/>
        </p:nvSpPr>
        <p:spPr>
          <a:xfrm>
            <a:off x="3367212" y="3224704"/>
            <a:ext cx="192087" cy="247650"/>
          </a:xfrm>
          <a:prstGeom prst="rightArrow">
            <a:avLst/>
          </a:prstGeom>
          <a:solidFill>
            <a:srgbClr val="D6784E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8" name="Стрелка вправо 27"/>
          <p:cNvSpPr/>
          <p:nvPr/>
        </p:nvSpPr>
        <p:spPr>
          <a:xfrm>
            <a:off x="4509138" y="3199786"/>
            <a:ext cx="192087" cy="246063"/>
          </a:xfrm>
          <a:prstGeom prst="rightArrow">
            <a:avLst/>
          </a:prstGeom>
          <a:solidFill>
            <a:srgbClr val="D6784E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srgbClr val="000000"/>
              </a:solidFill>
            </a:endParaRPr>
          </a:p>
        </p:txBody>
      </p:sp>
      <p:graphicFrame>
        <p:nvGraphicFramePr>
          <p:cNvPr id="29" name="Таблица 28"/>
          <p:cNvGraphicFramePr>
            <a:graphicFrameLocks noGrp="1"/>
          </p:cNvGraphicFramePr>
          <p:nvPr/>
        </p:nvGraphicFramePr>
        <p:xfrm>
          <a:off x="188913" y="5981700"/>
          <a:ext cx="8599487" cy="799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9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578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ВПП (время протекания процесса) </a:t>
                      </a:r>
                      <a:r>
                        <a:rPr lang="ru-RU" sz="1400" b="1" dirty="0">
                          <a:solidFill>
                            <a:srgbClr val="007A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30 минут</a:t>
                      </a:r>
                      <a:r>
                        <a:rPr lang="ru-RU" sz="1400" b="1" dirty="0">
                          <a:solidFill>
                            <a:srgbClr val="1C03D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ru-RU" sz="1400" b="1" dirty="0">
                          <a:solidFill>
                            <a:srgbClr val="007A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    </a:t>
                      </a:r>
                      <a:endParaRPr lang="ru-RU" sz="1400" b="1" dirty="0">
                        <a:solidFill>
                          <a:srgbClr val="1C03D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008A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    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34213" marB="3421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545886"/>
              </p:ext>
            </p:extLst>
          </p:nvPr>
        </p:nvGraphicFramePr>
        <p:xfrm>
          <a:off x="827585" y="5074156"/>
          <a:ext cx="864096" cy="799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3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9973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Шаг 3</a:t>
                      </a:r>
                    </a:p>
                  </a:txBody>
                  <a:tcPr marL="68580" marR="68580" marT="34268" marB="34268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68" marB="34268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9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мин</a:t>
                      </a:r>
                    </a:p>
                  </a:txBody>
                  <a:tcPr marL="68580" marR="68580" marT="34268" marB="34268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68" marB="34268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1" name="Крест 30"/>
          <p:cNvSpPr/>
          <p:nvPr/>
        </p:nvSpPr>
        <p:spPr>
          <a:xfrm rot="2637252">
            <a:off x="893937" y="5117976"/>
            <a:ext cx="798513" cy="798513"/>
          </a:xfrm>
          <a:prstGeom prst="plus">
            <a:avLst>
              <a:gd name="adj" fmla="val 44065"/>
            </a:avLst>
          </a:prstGeom>
          <a:solidFill>
            <a:schemeClr val="bg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04813"/>
            <a:ext cx="8686800" cy="838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000" dirty="0"/>
              <a:t>Введение в предметную область</a:t>
            </a:r>
            <a:br>
              <a:rPr lang="ru-RU" sz="3000" dirty="0"/>
            </a:br>
            <a:r>
              <a:rPr lang="ru-RU" sz="3000" dirty="0"/>
              <a:t>(описание ситуации «как будет»)</a:t>
            </a:r>
            <a:br>
              <a:rPr lang="ru-RU" sz="3000" dirty="0"/>
            </a:br>
            <a:endParaRPr lang="ru-RU" sz="3000" dirty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459788" y="6419850"/>
            <a:ext cx="550862" cy="28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3534CC49-F6E0-48BA-8AA4-444FC01E7C18}" type="slidenum">
              <a:rPr lang="ru-RU" altLang="ru-RU" sz="1400" b="1" smtClean="0">
                <a:solidFill>
                  <a:srgbClr val="23263C"/>
                </a:solidFill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ru-RU" altLang="ru-RU" sz="1400" b="1">
              <a:solidFill>
                <a:srgbClr val="23263C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50825" y="1103313"/>
            <a:ext cx="8686800" cy="8382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>
              <a:defRPr/>
            </a:pPr>
            <a:endParaRPr lang="ru-RU" sz="2400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673567D0-E00C-4DA7-9C17-6373289DFA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448" y="2538905"/>
            <a:ext cx="3781177" cy="38750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510AAB7-2F25-4A4D-BAE9-881C595F4A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484784"/>
            <a:ext cx="4699248" cy="44551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95960193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00"/>
      </a:hlink>
      <a:folHlink>
        <a:srgbClr val="00206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28412</TotalTime>
  <Words>1184</Words>
  <Application>Microsoft Office PowerPoint</Application>
  <PresentationFormat>Экран (4:3)</PresentationFormat>
  <Paragraphs>305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Franklin Gothic Book</vt:lpstr>
      <vt:lpstr>Franklin Gothic Medium</vt:lpstr>
      <vt:lpstr>Times New Roman</vt:lpstr>
      <vt:lpstr>Wingdings 2</vt:lpstr>
      <vt:lpstr>Трек</vt:lpstr>
      <vt:lpstr>Презентация бережливого проекта «рациональная Организация рабочего пространства методического кабинета»</vt:lpstr>
      <vt:lpstr>карточка проекта </vt:lpstr>
      <vt:lpstr>Обоснование выбора процесса:</vt:lpstr>
      <vt:lpstr>Введение в предметную область (описание ситуации «как есть») </vt:lpstr>
      <vt:lpstr>Карта текущего состояния</vt:lpstr>
      <vt:lpstr>Карта текущего состояния</vt:lpstr>
      <vt:lpstr>Введение в предметную область (описание ситуации «как есть»)  Пирамида проблем</vt:lpstr>
      <vt:lpstr>Карта целевого состояния</vt:lpstr>
      <vt:lpstr>Введение в предметную область (описание ситуации «как будет») </vt:lpstr>
      <vt:lpstr>Цель и результат проекта</vt:lpstr>
      <vt:lpstr>Основные блоки работ проекта</vt:lpstr>
      <vt:lpstr>Сортировка и систематизация документации</vt:lpstr>
      <vt:lpstr>Презентация PowerPoint</vt:lpstr>
      <vt:lpstr>Разработаны стандарты</vt:lpstr>
      <vt:lpstr>Команда проекта</vt:lpstr>
      <vt:lpstr>Заседание рабочей группы</vt:lpstr>
      <vt:lpstr>Контактные данные:  </vt:lpstr>
    </vt:vector>
  </TitlesOfParts>
  <Company>GUP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Павел Гончаренко</dc:creator>
  <cp:lastModifiedBy>Наталья Сергеевна</cp:lastModifiedBy>
  <cp:revision>1096</cp:revision>
  <cp:lastPrinted>2019-02-05T12:31:56Z</cp:lastPrinted>
  <dcterms:created xsi:type="dcterms:W3CDTF">2010-02-20T13:06:54Z</dcterms:created>
  <dcterms:modified xsi:type="dcterms:W3CDTF">2020-02-07T06:53:46Z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624499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